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75" r:id="rId4"/>
    <p:sldId id="257" r:id="rId5"/>
    <p:sldId id="258" r:id="rId6"/>
    <p:sldId id="263" r:id="rId7"/>
    <p:sldId id="277" r:id="rId8"/>
    <p:sldId id="278" r:id="rId9"/>
    <p:sldId id="279" r:id="rId10"/>
    <p:sldId id="259" r:id="rId11"/>
    <p:sldId id="280" r:id="rId12"/>
    <p:sldId id="281" r:id="rId13"/>
    <p:sldId id="276" r:id="rId14"/>
    <p:sldId id="282" r:id="rId15"/>
    <p:sldId id="283" r:id="rId16"/>
    <p:sldId id="260" r:id="rId17"/>
    <p:sldId id="284" r:id="rId18"/>
    <p:sldId id="285" r:id="rId19"/>
    <p:sldId id="286" r:id="rId20"/>
    <p:sldId id="264" r:id="rId21"/>
    <p:sldId id="261" r:id="rId22"/>
    <p:sldId id="287" r:id="rId23"/>
    <p:sldId id="288" r:id="rId24"/>
    <p:sldId id="265" r:id="rId25"/>
    <p:sldId id="267" r:id="rId26"/>
    <p:sldId id="268" r:id="rId27"/>
    <p:sldId id="269" r:id="rId28"/>
    <p:sldId id="270" r:id="rId29"/>
    <p:sldId id="271" r:id="rId30"/>
    <p:sldId id="289" r:id="rId31"/>
    <p:sldId id="266" r:id="rId32"/>
    <p:sldId id="272" r:id="rId33"/>
    <p:sldId id="273" r:id="rId34"/>
    <p:sldId id="274"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rdan Boswell" initials="JB" lastIdx="1" clrIdx="0">
    <p:extLst>
      <p:ext uri="{19B8F6BF-5375-455C-9EA6-DF929625EA0E}">
        <p15:presenceInfo xmlns:p15="http://schemas.microsoft.com/office/powerpoint/2012/main" userId="a49163a3ac82878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6" autoAdjust="0"/>
    <p:restoredTop sz="94660"/>
  </p:normalViewPr>
  <p:slideViewPr>
    <p:cSldViewPr snapToGrid="0">
      <p:cViewPr varScale="1">
        <p:scale>
          <a:sx n="92" d="100"/>
          <a:sy n="92" d="100"/>
        </p:scale>
        <p:origin x="65" y="3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11-13T14:49:31.758" idx="1">
    <p:pos x="10" y="10"/>
    <p:text/>
    <p:extLst>
      <p:ext uri="{C676402C-5697-4E1C-873F-D02D1690AC5C}">
        <p15:threadingInfo xmlns:p15="http://schemas.microsoft.com/office/powerpoint/2012/main" timeZoneBias="48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996DB-0BD4-D1EC-796C-AEDE890C23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4A3BBC-6636-91B0-237B-B12F0B128D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47CFD2-F314-8A9F-E139-77A9DB1F5130}"/>
              </a:ext>
            </a:extLst>
          </p:cNvPr>
          <p:cNvSpPr>
            <a:spLocks noGrp="1"/>
          </p:cNvSpPr>
          <p:nvPr>
            <p:ph type="dt" sz="half" idx="10"/>
          </p:nvPr>
        </p:nvSpPr>
        <p:spPr/>
        <p:txBody>
          <a:bodyPr/>
          <a:lstStyle/>
          <a:p>
            <a:fld id="{FD081A69-53CC-4B51-B78A-A96CABE942BE}" type="datetimeFigureOut">
              <a:rPr lang="en-US" smtClean="0"/>
              <a:t>11/13/2022</a:t>
            </a:fld>
            <a:endParaRPr lang="en-US"/>
          </a:p>
        </p:txBody>
      </p:sp>
      <p:sp>
        <p:nvSpPr>
          <p:cNvPr id="5" name="Footer Placeholder 4">
            <a:extLst>
              <a:ext uri="{FF2B5EF4-FFF2-40B4-BE49-F238E27FC236}">
                <a16:creationId xmlns:a16="http://schemas.microsoft.com/office/drawing/2014/main" id="{5D869D61-521B-9D66-EB7C-B6E256AEF1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43E54-57D0-2815-003F-FA0E6D4B54F9}"/>
              </a:ext>
            </a:extLst>
          </p:cNvPr>
          <p:cNvSpPr>
            <a:spLocks noGrp="1"/>
          </p:cNvSpPr>
          <p:nvPr>
            <p:ph type="sldNum" sz="quarter" idx="12"/>
          </p:nvPr>
        </p:nvSpPr>
        <p:spPr/>
        <p:txBody>
          <a:bodyPr/>
          <a:lstStyle/>
          <a:p>
            <a:fld id="{958CF015-A470-4283-B5C3-C950E5C7EA75}" type="slidenum">
              <a:rPr lang="en-US" smtClean="0"/>
              <a:t>‹#›</a:t>
            </a:fld>
            <a:endParaRPr lang="en-US"/>
          </a:p>
        </p:txBody>
      </p:sp>
    </p:spTree>
    <p:extLst>
      <p:ext uri="{BB962C8B-B14F-4D97-AF65-F5344CB8AC3E}">
        <p14:creationId xmlns:p14="http://schemas.microsoft.com/office/powerpoint/2010/main" val="29499424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02011-1511-C180-E376-9B628203E9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A9CBBB4-88C7-0684-7C2E-3AF17F88BCF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6300FE-6BED-0241-6446-BF8B7E1E82E3}"/>
              </a:ext>
            </a:extLst>
          </p:cNvPr>
          <p:cNvSpPr>
            <a:spLocks noGrp="1"/>
          </p:cNvSpPr>
          <p:nvPr>
            <p:ph type="dt" sz="half" idx="10"/>
          </p:nvPr>
        </p:nvSpPr>
        <p:spPr/>
        <p:txBody>
          <a:bodyPr/>
          <a:lstStyle/>
          <a:p>
            <a:fld id="{FD081A69-53CC-4B51-B78A-A96CABE942BE}" type="datetimeFigureOut">
              <a:rPr lang="en-US" smtClean="0"/>
              <a:t>11/13/2022</a:t>
            </a:fld>
            <a:endParaRPr lang="en-US"/>
          </a:p>
        </p:txBody>
      </p:sp>
      <p:sp>
        <p:nvSpPr>
          <p:cNvPr id="5" name="Footer Placeholder 4">
            <a:extLst>
              <a:ext uri="{FF2B5EF4-FFF2-40B4-BE49-F238E27FC236}">
                <a16:creationId xmlns:a16="http://schemas.microsoft.com/office/drawing/2014/main" id="{6556379A-94D6-5DE8-2C04-76DC4AEFF1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CD738E-DD31-4C8A-D3DE-E60E54FFDDF5}"/>
              </a:ext>
            </a:extLst>
          </p:cNvPr>
          <p:cNvSpPr>
            <a:spLocks noGrp="1"/>
          </p:cNvSpPr>
          <p:nvPr>
            <p:ph type="sldNum" sz="quarter" idx="12"/>
          </p:nvPr>
        </p:nvSpPr>
        <p:spPr/>
        <p:txBody>
          <a:bodyPr/>
          <a:lstStyle/>
          <a:p>
            <a:fld id="{958CF015-A470-4283-B5C3-C950E5C7EA75}" type="slidenum">
              <a:rPr lang="en-US" smtClean="0"/>
              <a:t>‹#›</a:t>
            </a:fld>
            <a:endParaRPr lang="en-US"/>
          </a:p>
        </p:txBody>
      </p:sp>
    </p:spTree>
    <p:extLst>
      <p:ext uri="{BB962C8B-B14F-4D97-AF65-F5344CB8AC3E}">
        <p14:creationId xmlns:p14="http://schemas.microsoft.com/office/powerpoint/2010/main" val="3691912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66F564-7720-0145-3193-54CA0872314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450E4EB-10C1-8BC6-E1DF-FCC7736D53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6E1A21-3D75-88CD-B4DC-4126544F97E3}"/>
              </a:ext>
            </a:extLst>
          </p:cNvPr>
          <p:cNvSpPr>
            <a:spLocks noGrp="1"/>
          </p:cNvSpPr>
          <p:nvPr>
            <p:ph type="dt" sz="half" idx="10"/>
          </p:nvPr>
        </p:nvSpPr>
        <p:spPr/>
        <p:txBody>
          <a:bodyPr/>
          <a:lstStyle/>
          <a:p>
            <a:fld id="{FD081A69-53CC-4B51-B78A-A96CABE942BE}" type="datetimeFigureOut">
              <a:rPr lang="en-US" smtClean="0"/>
              <a:t>11/13/2022</a:t>
            </a:fld>
            <a:endParaRPr lang="en-US"/>
          </a:p>
        </p:txBody>
      </p:sp>
      <p:sp>
        <p:nvSpPr>
          <p:cNvPr id="5" name="Footer Placeholder 4">
            <a:extLst>
              <a:ext uri="{FF2B5EF4-FFF2-40B4-BE49-F238E27FC236}">
                <a16:creationId xmlns:a16="http://schemas.microsoft.com/office/drawing/2014/main" id="{39F9136C-6650-C1A0-D019-94411A5E0D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A41D3A-DB8E-DB6C-0D0C-D848CA786D5D}"/>
              </a:ext>
            </a:extLst>
          </p:cNvPr>
          <p:cNvSpPr>
            <a:spLocks noGrp="1"/>
          </p:cNvSpPr>
          <p:nvPr>
            <p:ph type="sldNum" sz="quarter" idx="12"/>
          </p:nvPr>
        </p:nvSpPr>
        <p:spPr/>
        <p:txBody>
          <a:bodyPr/>
          <a:lstStyle/>
          <a:p>
            <a:fld id="{958CF015-A470-4283-B5C3-C950E5C7EA75}" type="slidenum">
              <a:rPr lang="en-US" smtClean="0"/>
              <a:t>‹#›</a:t>
            </a:fld>
            <a:endParaRPr lang="en-US"/>
          </a:p>
        </p:txBody>
      </p:sp>
    </p:spTree>
    <p:extLst>
      <p:ext uri="{BB962C8B-B14F-4D97-AF65-F5344CB8AC3E}">
        <p14:creationId xmlns:p14="http://schemas.microsoft.com/office/powerpoint/2010/main" val="624454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57DBF-8F15-F278-62A1-DEFCF8395B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F9BF12-4103-D337-38F6-85427644A7D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4816EF-C48F-323C-A37F-D31492C6031C}"/>
              </a:ext>
            </a:extLst>
          </p:cNvPr>
          <p:cNvSpPr>
            <a:spLocks noGrp="1"/>
          </p:cNvSpPr>
          <p:nvPr>
            <p:ph type="dt" sz="half" idx="10"/>
          </p:nvPr>
        </p:nvSpPr>
        <p:spPr/>
        <p:txBody>
          <a:bodyPr/>
          <a:lstStyle/>
          <a:p>
            <a:fld id="{FD081A69-53CC-4B51-B78A-A96CABE942BE}" type="datetimeFigureOut">
              <a:rPr lang="en-US" smtClean="0"/>
              <a:t>11/13/2022</a:t>
            </a:fld>
            <a:endParaRPr lang="en-US"/>
          </a:p>
        </p:txBody>
      </p:sp>
      <p:sp>
        <p:nvSpPr>
          <p:cNvPr id="5" name="Footer Placeholder 4">
            <a:extLst>
              <a:ext uri="{FF2B5EF4-FFF2-40B4-BE49-F238E27FC236}">
                <a16:creationId xmlns:a16="http://schemas.microsoft.com/office/drawing/2014/main" id="{9526660C-84E8-6EF7-5EB3-6C88AFC233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45B40B-CD3C-C1E4-8CF1-07236D06F385}"/>
              </a:ext>
            </a:extLst>
          </p:cNvPr>
          <p:cNvSpPr>
            <a:spLocks noGrp="1"/>
          </p:cNvSpPr>
          <p:nvPr>
            <p:ph type="sldNum" sz="quarter" idx="12"/>
          </p:nvPr>
        </p:nvSpPr>
        <p:spPr/>
        <p:txBody>
          <a:bodyPr/>
          <a:lstStyle/>
          <a:p>
            <a:fld id="{958CF015-A470-4283-B5C3-C950E5C7EA75}" type="slidenum">
              <a:rPr lang="en-US" smtClean="0"/>
              <a:t>‹#›</a:t>
            </a:fld>
            <a:endParaRPr lang="en-US"/>
          </a:p>
        </p:txBody>
      </p:sp>
    </p:spTree>
    <p:extLst>
      <p:ext uri="{BB962C8B-B14F-4D97-AF65-F5344CB8AC3E}">
        <p14:creationId xmlns:p14="http://schemas.microsoft.com/office/powerpoint/2010/main" val="4239772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29F4E-7077-0FBB-8CC9-499908A572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9969CE3-9873-FA36-2B48-E31C5F9C8C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CD039E-9B6F-C9B7-EA33-486EE6D4E3CA}"/>
              </a:ext>
            </a:extLst>
          </p:cNvPr>
          <p:cNvSpPr>
            <a:spLocks noGrp="1"/>
          </p:cNvSpPr>
          <p:nvPr>
            <p:ph type="dt" sz="half" idx="10"/>
          </p:nvPr>
        </p:nvSpPr>
        <p:spPr/>
        <p:txBody>
          <a:bodyPr/>
          <a:lstStyle/>
          <a:p>
            <a:fld id="{FD081A69-53CC-4B51-B78A-A96CABE942BE}" type="datetimeFigureOut">
              <a:rPr lang="en-US" smtClean="0"/>
              <a:t>11/13/2022</a:t>
            </a:fld>
            <a:endParaRPr lang="en-US"/>
          </a:p>
        </p:txBody>
      </p:sp>
      <p:sp>
        <p:nvSpPr>
          <p:cNvPr id="5" name="Footer Placeholder 4">
            <a:extLst>
              <a:ext uri="{FF2B5EF4-FFF2-40B4-BE49-F238E27FC236}">
                <a16:creationId xmlns:a16="http://schemas.microsoft.com/office/drawing/2014/main" id="{5A7C17C8-F9CD-B03A-8AC7-B11531ABF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1774E7-D716-AF7A-F0DB-B50EB33692BB}"/>
              </a:ext>
            </a:extLst>
          </p:cNvPr>
          <p:cNvSpPr>
            <a:spLocks noGrp="1"/>
          </p:cNvSpPr>
          <p:nvPr>
            <p:ph type="sldNum" sz="quarter" idx="12"/>
          </p:nvPr>
        </p:nvSpPr>
        <p:spPr/>
        <p:txBody>
          <a:bodyPr/>
          <a:lstStyle/>
          <a:p>
            <a:fld id="{958CF015-A470-4283-B5C3-C950E5C7EA75}" type="slidenum">
              <a:rPr lang="en-US" smtClean="0"/>
              <a:t>‹#›</a:t>
            </a:fld>
            <a:endParaRPr lang="en-US"/>
          </a:p>
        </p:txBody>
      </p:sp>
    </p:spTree>
    <p:extLst>
      <p:ext uri="{BB962C8B-B14F-4D97-AF65-F5344CB8AC3E}">
        <p14:creationId xmlns:p14="http://schemas.microsoft.com/office/powerpoint/2010/main" val="11261775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A9BCE-DB69-AF20-E8D7-555A939E41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21A920-4395-6F4D-8AC3-F7BE4E45322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1BFEE57-DC06-09F4-0542-82B28F0B60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199521-573F-F63D-9499-40F6EEEFB734}"/>
              </a:ext>
            </a:extLst>
          </p:cNvPr>
          <p:cNvSpPr>
            <a:spLocks noGrp="1"/>
          </p:cNvSpPr>
          <p:nvPr>
            <p:ph type="dt" sz="half" idx="10"/>
          </p:nvPr>
        </p:nvSpPr>
        <p:spPr/>
        <p:txBody>
          <a:bodyPr/>
          <a:lstStyle/>
          <a:p>
            <a:fld id="{FD081A69-53CC-4B51-B78A-A96CABE942BE}" type="datetimeFigureOut">
              <a:rPr lang="en-US" smtClean="0"/>
              <a:t>11/13/2022</a:t>
            </a:fld>
            <a:endParaRPr lang="en-US"/>
          </a:p>
        </p:txBody>
      </p:sp>
      <p:sp>
        <p:nvSpPr>
          <p:cNvPr id="6" name="Footer Placeholder 5">
            <a:extLst>
              <a:ext uri="{FF2B5EF4-FFF2-40B4-BE49-F238E27FC236}">
                <a16:creationId xmlns:a16="http://schemas.microsoft.com/office/drawing/2014/main" id="{760700F6-2CB4-8069-4841-A579A3A58E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7DFCC9-55B4-5325-0C75-9D1A8124F8BB}"/>
              </a:ext>
            </a:extLst>
          </p:cNvPr>
          <p:cNvSpPr>
            <a:spLocks noGrp="1"/>
          </p:cNvSpPr>
          <p:nvPr>
            <p:ph type="sldNum" sz="quarter" idx="12"/>
          </p:nvPr>
        </p:nvSpPr>
        <p:spPr/>
        <p:txBody>
          <a:bodyPr/>
          <a:lstStyle/>
          <a:p>
            <a:fld id="{958CF015-A470-4283-B5C3-C950E5C7EA75}" type="slidenum">
              <a:rPr lang="en-US" smtClean="0"/>
              <a:t>‹#›</a:t>
            </a:fld>
            <a:endParaRPr lang="en-US"/>
          </a:p>
        </p:txBody>
      </p:sp>
    </p:spTree>
    <p:extLst>
      <p:ext uri="{BB962C8B-B14F-4D97-AF65-F5344CB8AC3E}">
        <p14:creationId xmlns:p14="http://schemas.microsoft.com/office/powerpoint/2010/main" val="1250963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36193-38E8-FB98-36D5-CEF7C34B856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50AD44-470A-58A0-9DB7-1BB8FBA33B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ACEDAA-1DBF-01B3-9782-2ADEA08549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65D01E-4E5E-D2EB-72E0-80701D7B89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11DBFC-4B1D-752F-4A60-FB92C0E445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BA2BFDB-EFE1-AEFF-741B-DF72BD45B060}"/>
              </a:ext>
            </a:extLst>
          </p:cNvPr>
          <p:cNvSpPr>
            <a:spLocks noGrp="1"/>
          </p:cNvSpPr>
          <p:nvPr>
            <p:ph type="dt" sz="half" idx="10"/>
          </p:nvPr>
        </p:nvSpPr>
        <p:spPr/>
        <p:txBody>
          <a:bodyPr/>
          <a:lstStyle/>
          <a:p>
            <a:fld id="{FD081A69-53CC-4B51-B78A-A96CABE942BE}" type="datetimeFigureOut">
              <a:rPr lang="en-US" smtClean="0"/>
              <a:t>11/13/2022</a:t>
            </a:fld>
            <a:endParaRPr lang="en-US"/>
          </a:p>
        </p:txBody>
      </p:sp>
      <p:sp>
        <p:nvSpPr>
          <p:cNvPr id="8" name="Footer Placeholder 7">
            <a:extLst>
              <a:ext uri="{FF2B5EF4-FFF2-40B4-BE49-F238E27FC236}">
                <a16:creationId xmlns:a16="http://schemas.microsoft.com/office/drawing/2014/main" id="{8787B323-AF89-32D7-E173-D1E2495544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24A9C6A-07A8-9AA0-C0A3-1E538F0C35C1}"/>
              </a:ext>
            </a:extLst>
          </p:cNvPr>
          <p:cNvSpPr>
            <a:spLocks noGrp="1"/>
          </p:cNvSpPr>
          <p:nvPr>
            <p:ph type="sldNum" sz="quarter" idx="12"/>
          </p:nvPr>
        </p:nvSpPr>
        <p:spPr/>
        <p:txBody>
          <a:bodyPr/>
          <a:lstStyle/>
          <a:p>
            <a:fld id="{958CF015-A470-4283-B5C3-C950E5C7EA75}" type="slidenum">
              <a:rPr lang="en-US" smtClean="0"/>
              <a:t>‹#›</a:t>
            </a:fld>
            <a:endParaRPr lang="en-US"/>
          </a:p>
        </p:txBody>
      </p:sp>
    </p:spTree>
    <p:extLst>
      <p:ext uri="{BB962C8B-B14F-4D97-AF65-F5344CB8AC3E}">
        <p14:creationId xmlns:p14="http://schemas.microsoft.com/office/powerpoint/2010/main" val="648765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C30A4-4D6B-04DD-1CCD-9F5275D12E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3B8D08-51B9-29F6-2D42-0E9C00626FE0}"/>
              </a:ext>
            </a:extLst>
          </p:cNvPr>
          <p:cNvSpPr>
            <a:spLocks noGrp="1"/>
          </p:cNvSpPr>
          <p:nvPr>
            <p:ph type="dt" sz="half" idx="10"/>
          </p:nvPr>
        </p:nvSpPr>
        <p:spPr/>
        <p:txBody>
          <a:bodyPr/>
          <a:lstStyle/>
          <a:p>
            <a:fld id="{FD081A69-53CC-4B51-B78A-A96CABE942BE}" type="datetimeFigureOut">
              <a:rPr lang="en-US" smtClean="0"/>
              <a:t>11/13/2022</a:t>
            </a:fld>
            <a:endParaRPr lang="en-US"/>
          </a:p>
        </p:txBody>
      </p:sp>
      <p:sp>
        <p:nvSpPr>
          <p:cNvPr id="4" name="Footer Placeholder 3">
            <a:extLst>
              <a:ext uri="{FF2B5EF4-FFF2-40B4-BE49-F238E27FC236}">
                <a16:creationId xmlns:a16="http://schemas.microsoft.com/office/drawing/2014/main" id="{2A344B99-E663-1194-5D34-03C20ABC262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41B1239-57C8-4101-4322-1CE301649E91}"/>
              </a:ext>
            </a:extLst>
          </p:cNvPr>
          <p:cNvSpPr>
            <a:spLocks noGrp="1"/>
          </p:cNvSpPr>
          <p:nvPr>
            <p:ph type="sldNum" sz="quarter" idx="12"/>
          </p:nvPr>
        </p:nvSpPr>
        <p:spPr/>
        <p:txBody>
          <a:bodyPr/>
          <a:lstStyle/>
          <a:p>
            <a:fld id="{958CF015-A470-4283-B5C3-C950E5C7EA75}" type="slidenum">
              <a:rPr lang="en-US" smtClean="0"/>
              <a:t>‹#›</a:t>
            </a:fld>
            <a:endParaRPr lang="en-US"/>
          </a:p>
        </p:txBody>
      </p:sp>
    </p:spTree>
    <p:extLst>
      <p:ext uri="{BB962C8B-B14F-4D97-AF65-F5344CB8AC3E}">
        <p14:creationId xmlns:p14="http://schemas.microsoft.com/office/powerpoint/2010/main" val="8955898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D6B34A-E96E-99B6-0480-BB7F45F5DE08}"/>
              </a:ext>
            </a:extLst>
          </p:cNvPr>
          <p:cNvSpPr>
            <a:spLocks noGrp="1"/>
          </p:cNvSpPr>
          <p:nvPr>
            <p:ph type="dt" sz="half" idx="10"/>
          </p:nvPr>
        </p:nvSpPr>
        <p:spPr/>
        <p:txBody>
          <a:bodyPr/>
          <a:lstStyle/>
          <a:p>
            <a:fld id="{FD081A69-53CC-4B51-B78A-A96CABE942BE}" type="datetimeFigureOut">
              <a:rPr lang="en-US" smtClean="0"/>
              <a:t>11/13/2022</a:t>
            </a:fld>
            <a:endParaRPr lang="en-US"/>
          </a:p>
        </p:txBody>
      </p:sp>
      <p:sp>
        <p:nvSpPr>
          <p:cNvPr id="3" name="Footer Placeholder 2">
            <a:extLst>
              <a:ext uri="{FF2B5EF4-FFF2-40B4-BE49-F238E27FC236}">
                <a16:creationId xmlns:a16="http://schemas.microsoft.com/office/drawing/2014/main" id="{5ACD4DF6-5A23-A4BF-3DC7-DB28759BCA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04AB86B-4E18-BF73-16D4-F83BB40035E0}"/>
              </a:ext>
            </a:extLst>
          </p:cNvPr>
          <p:cNvSpPr>
            <a:spLocks noGrp="1"/>
          </p:cNvSpPr>
          <p:nvPr>
            <p:ph type="sldNum" sz="quarter" idx="12"/>
          </p:nvPr>
        </p:nvSpPr>
        <p:spPr/>
        <p:txBody>
          <a:bodyPr/>
          <a:lstStyle/>
          <a:p>
            <a:fld id="{958CF015-A470-4283-B5C3-C950E5C7EA75}" type="slidenum">
              <a:rPr lang="en-US" smtClean="0"/>
              <a:t>‹#›</a:t>
            </a:fld>
            <a:endParaRPr lang="en-US"/>
          </a:p>
        </p:txBody>
      </p:sp>
    </p:spTree>
    <p:extLst>
      <p:ext uri="{BB962C8B-B14F-4D97-AF65-F5344CB8AC3E}">
        <p14:creationId xmlns:p14="http://schemas.microsoft.com/office/powerpoint/2010/main" val="1132074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32056-D5C6-3B2D-8440-ACE27D75C1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F701651-33D9-E5B3-F830-6F2A4DCA8F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127F901-9866-1E28-AAF5-617A31AD27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63F976-9395-64B6-992C-49741597AF00}"/>
              </a:ext>
            </a:extLst>
          </p:cNvPr>
          <p:cNvSpPr>
            <a:spLocks noGrp="1"/>
          </p:cNvSpPr>
          <p:nvPr>
            <p:ph type="dt" sz="half" idx="10"/>
          </p:nvPr>
        </p:nvSpPr>
        <p:spPr/>
        <p:txBody>
          <a:bodyPr/>
          <a:lstStyle/>
          <a:p>
            <a:fld id="{FD081A69-53CC-4B51-B78A-A96CABE942BE}" type="datetimeFigureOut">
              <a:rPr lang="en-US" smtClean="0"/>
              <a:t>11/13/2022</a:t>
            </a:fld>
            <a:endParaRPr lang="en-US"/>
          </a:p>
        </p:txBody>
      </p:sp>
      <p:sp>
        <p:nvSpPr>
          <p:cNvPr id="6" name="Footer Placeholder 5">
            <a:extLst>
              <a:ext uri="{FF2B5EF4-FFF2-40B4-BE49-F238E27FC236}">
                <a16:creationId xmlns:a16="http://schemas.microsoft.com/office/drawing/2014/main" id="{9A0237CD-18BA-4C42-AB7D-FF3D01DE37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C98328-64F8-E206-1F86-6723CF2AD57C}"/>
              </a:ext>
            </a:extLst>
          </p:cNvPr>
          <p:cNvSpPr>
            <a:spLocks noGrp="1"/>
          </p:cNvSpPr>
          <p:nvPr>
            <p:ph type="sldNum" sz="quarter" idx="12"/>
          </p:nvPr>
        </p:nvSpPr>
        <p:spPr/>
        <p:txBody>
          <a:bodyPr/>
          <a:lstStyle/>
          <a:p>
            <a:fld id="{958CF015-A470-4283-B5C3-C950E5C7EA75}" type="slidenum">
              <a:rPr lang="en-US" smtClean="0"/>
              <a:t>‹#›</a:t>
            </a:fld>
            <a:endParaRPr lang="en-US"/>
          </a:p>
        </p:txBody>
      </p:sp>
    </p:spTree>
    <p:extLst>
      <p:ext uri="{BB962C8B-B14F-4D97-AF65-F5344CB8AC3E}">
        <p14:creationId xmlns:p14="http://schemas.microsoft.com/office/powerpoint/2010/main" val="36499931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D36B1-A06A-6E56-0998-B87D5496FE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F04759-3B97-80F5-459B-1E7638CBB9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F78E43-B8C7-DCD7-05BF-154F86922E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D4E5E9-903C-EB39-E8BC-D101DA407475}"/>
              </a:ext>
            </a:extLst>
          </p:cNvPr>
          <p:cNvSpPr>
            <a:spLocks noGrp="1"/>
          </p:cNvSpPr>
          <p:nvPr>
            <p:ph type="dt" sz="half" idx="10"/>
          </p:nvPr>
        </p:nvSpPr>
        <p:spPr/>
        <p:txBody>
          <a:bodyPr/>
          <a:lstStyle/>
          <a:p>
            <a:fld id="{FD081A69-53CC-4B51-B78A-A96CABE942BE}" type="datetimeFigureOut">
              <a:rPr lang="en-US" smtClean="0"/>
              <a:t>11/13/2022</a:t>
            </a:fld>
            <a:endParaRPr lang="en-US"/>
          </a:p>
        </p:txBody>
      </p:sp>
      <p:sp>
        <p:nvSpPr>
          <p:cNvPr id="6" name="Footer Placeholder 5">
            <a:extLst>
              <a:ext uri="{FF2B5EF4-FFF2-40B4-BE49-F238E27FC236}">
                <a16:creationId xmlns:a16="http://schemas.microsoft.com/office/drawing/2014/main" id="{778FD8D1-C3C3-ECFA-E104-2C8DCE1195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93D09E-BE10-A014-15AE-8ED6CEFF5C31}"/>
              </a:ext>
            </a:extLst>
          </p:cNvPr>
          <p:cNvSpPr>
            <a:spLocks noGrp="1"/>
          </p:cNvSpPr>
          <p:nvPr>
            <p:ph type="sldNum" sz="quarter" idx="12"/>
          </p:nvPr>
        </p:nvSpPr>
        <p:spPr/>
        <p:txBody>
          <a:bodyPr/>
          <a:lstStyle/>
          <a:p>
            <a:fld id="{958CF015-A470-4283-B5C3-C950E5C7EA75}" type="slidenum">
              <a:rPr lang="en-US" smtClean="0"/>
              <a:t>‹#›</a:t>
            </a:fld>
            <a:endParaRPr lang="en-US"/>
          </a:p>
        </p:txBody>
      </p:sp>
    </p:spTree>
    <p:extLst>
      <p:ext uri="{BB962C8B-B14F-4D97-AF65-F5344CB8AC3E}">
        <p14:creationId xmlns:p14="http://schemas.microsoft.com/office/powerpoint/2010/main" val="2897465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AFCA35-9DAA-D4C2-9648-9B07CB88B4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DB0A85A-BAB1-1808-2E08-6EFDC34231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A9FB48-90A1-2D8A-9468-E1614CD518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081A69-53CC-4B51-B78A-A96CABE942BE}" type="datetimeFigureOut">
              <a:rPr lang="en-US" smtClean="0"/>
              <a:t>11/13/2022</a:t>
            </a:fld>
            <a:endParaRPr lang="en-US"/>
          </a:p>
        </p:txBody>
      </p:sp>
      <p:sp>
        <p:nvSpPr>
          <p:cNvPr id="5" name="Footer Placeholder 4">
            <a:extLst>
              <a:ext uri="{FF2B5EF4-FFF2-40B4-BE49-F238E27FC236}">
                <a16:creationId xmlns:a16="http://schemas.microsoft.com/office/drawing/2014/main" id="{7F7BA238-DC00-A1DD-7AB3-FFF22CFEFE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69D5492-E89E-3BE7-99BE-27B45914C7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8CF015-A470-4283-B5C3-C950E5C7EA75}" type="slidenum">
              <a:rPr lang="en-US" smtClean="0"/>
              <a:t>‹#›</a:t>
            </a:fld>
            <a:endParaRPr lang="en-US"/>
          </a:p>
        </p:txBody>
      </p:sp>
    </p:spTree>
    <p:extLst>
      <p:ext uri="{BB962C8B-B14F-4D97-AF65-F5344CB8AC3E}">
        <p14:creationId xmlns:p14="http://schemas.microsoft.com/office/powerpoint/2010/main" val="18905205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tandfonline.com/doi/abs/10.1080/01621459.1988.10478722"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kaggle.com/competitions/spaceship-titanic"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F0A4F-B070-E173-F520-3F5109A5BD0A}"/>
              </a:ext>
            </a:extLst>
          </p:cNvPr>
          <p:cNvSpPr>
            <a:spLocks noGrp="1"/>
          </p:cNvSpPr>
          <p:nvPr>
            <p:ph type="ctrTitle"/>
          </p:nvPr>
        </p:nvSpPr>
        <p:spPr/>
        <p:txBody>
          <a:bodyPr/>
          <a:lstStyle/>
          <a:p>
            <a:r>
              <a:rPr lang="en-US" dirty="0"/>
              <a:t>Spaceship Titanic</a:t>
            </a:r>
          </a:p>
        </p:txBody>
      </p:sp>
      <p:sp>
        <p:nvSpPr>
          <p:cNvPr id="3" name="Subtitle 2">
            <a:extLst>
              <a:ext uri="{FF2B5EF4-FFF2-40B4-BE49-F238E27FC236}">
                <a16:creationId xmlns:a16="http://schemas.microsoft.com/office/drawing/2014/main" id="{5CF05E42-B628-85F8-7CA1-0FE54B086803}"/>
              </a:ext>
            </a:extLst>
          </p:cNvPr>
          <p:cNvSpPr>
            <a:spLocks noGrp="1"/>
          </p:cNvSpPr>
          <p:nvPr>
            <p:ph type="subTitle" idx="1"/>
          </p:nvPr>
        </p:nvSpPr>
        <p:spPr/>
        <p:txBody>
          <a:bodyPr/>
          <a:lstStyle/>
          <a:p>
            <a:r>
              <a:rPr lang="en-US" dirty="0"/>
              <a:t>Testing stacking methods in a Kaggle competition</a:t>
            </a:r>
          </a:p>
          <a:p>
            <a:r>
              <a:rPr lang="en-US" sz="1800" i="1" dirty="0"/>
              <a:t>By Jordan Boswell</a:t>
            </a:r>
          </a:p>
        </p:txBody>
      </p:sp>
    </p:spTree>
    <p:extLst>
      <p:ext uri="{BB962C8B-B14F-4D97-AF65-F5344CB8AC3E}">
        <p14:creationId xmlns:p14="http://schemas.microsoft.com/office/powerpoint/2010/main" val="29543892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34F0-1A9A-D17C-44A4-19CF85772759}"/>
              </a:ext>
            </a:extLst>
          </p:cNvPr>
          <p:cNvSpPr>
            <a:spLocks noGrp="1"/>
          </p:cNvSpPr>
          <p:nvPr>
            <p:ph type="title"/>
          </p:nvPr>
        </p:nvSpPr>
        <p:spPr/>
        <p:txBody>
          <a:bodyPr/>
          <a:lstStyle/>
          <a:p>
            <a:r>
              <a:rPr lang="en-US" dirty="0"/>
              <a:t>Patterns Found that Allow Manual Imputation of Some Missing Values</a:t>
            </a:r>
          </a:p>
        </p:txBody>
      </p:sp>
      <p:sp>
        <p:nvSpPr>
          <p:cNvPr id="3" name="Content Placeholder 2">
            <a:extLst>
              <a:ext uri="{FF2B5EF4-FFF2-40B4-BE49-F238E27FC236}">
                <a16:creationId xmlns:a16="http://schemas.microsoft.com/office/drawing/2014/main" id="{4B53EED3-5541-CEFB-8E2B-7768579E4E19}"/>
              </a:ext>
            </a:extLst>
          </p:cNvPr>
          <p:cNvSpPr>
            <a:spLocks noGrp="1"/>
          </p:cNvSpPr>
          <p:nvPr>
            <p:ph idx="1"/>
          </p:nvPr>
        </p:nvSpPr>
        <p:spPr/>
        <p:txBody>
          <a:bodyPr/>
          <a:lstStyle/>
          <a:p>
            <a:r>
              <a:rPr lang="en-US" dirty="0"/>
              <a:t>Passengers in </a:t>
            </a:r>
            <a:r>
              <a:rPr lang="en-US" dirty="0" err="1"/>
              <a:t>cryosleep</a:t>
            </a:r>
            <a:r>
              <a:rPr lang="en-US" dirty="0"/>
              <a:t> don’t spend any money</a:t>
            </a:r>
          </a:p>
          <a:p>
            <a:r>
              <a:rPr lang="en-US" dirty="0"/>
              <a:t>Children (Age &lt;= 12) don’t spend any money</a:t>
            </a:r>
          </a:p>
          <a:p>
            <a:r>
              <a:rPr lang="en-US" dirty="0"/>
              <a:t>Some decks exclusively have passengers from certain home planets</a:t>
            </a:r>
          </a:p>
          <a:p>
            <a:r>
              <a:rPr lang="en-US" dirty="0"/>
              <a:t>People in the same group are on the same side of the ship</a:t>
            </a:r>
          </a:p>
          <a:p>
            <a:r>
              <a:rPr lang="en-US" dirty="0"/>
              <a:t>People in a group usually share the same cabin</a:t>
            </a:r>
          </a:p>
          <a:p>
            <a:r>
              <a:rPr lang="en-US" dirty="0"/>
              <a:t>Groups always have one home planet, but can have multiple destinations</a:t>
            </a:r>
          </a:p>
          <a:p>
            <a:r>
              <a:rPr lang="en-US" dirty="0"/>
              <a:t>No one from Earth has VIP status</a:t>
            </a:r>
          </a:p>
        </p:txBody>
      </p:sp>
    </p:spTree>
    <p:extLst>
      <p:ext uri="{BB962C8B-B14F-4D97-AF65-F5344CB8AC3E}">
        <p14:creationId xmlns:p14="http://schemas.microsoft.com/office/powerpoint/2010/main" val="3995754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A3C7E-C859-DA13-F894-A83B66C02B03}"/>
              </a:ext>
            </a:extLst>
          </p:cNvPr>
          <p:cNvSpPr>
            <a:spLocks noGrp="1"/>
          </p:cNvSpPr>
          <p:nvPr>
            <p:ph type="title"/>
          </p:nvPr>
        </p:nvSpPr>
        <p:spPr/>
        <p:txBody>
          <a:bodyPr/>
          <a:lstStyle/>
          <a:p>
            <a:r>
              <a:rPr lang="en-US" dirty="0"/>
              <a:t>Missing Data Imputation</a:t>
            </a:r>
          </a:p>
        </p:txBody>
      </p:sp>
      <p:sp>
        <p:nvSpPr>
          <p:cNvPr id="3" name="Text Placeholder 2">
            <a:extLst>
              <a:ext uri="{FF2B5EF4-FFF2-40B4-BE49-F238E27FC236}">
                <a16:creationId xmlns:a16="http://schemas.microsoft.com/office/drawing/2014/main" id="{C05E24A3-C4F1-26DD-0A7E-FE758D547C0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41826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531D1-A815-6887-9D44-1340F4CF2BA0}"/>
              </a:ext>
            </a:extLst>
          </p:cNvPr>
          <p:cNvSpPr>
            <a:spLocks noGrp="1"/>
          </p:cNvSpPr>
          <p:nvPr>
            <p:ph type="title"/>
          </p:nvPr>
        </p:nvSpPr>
        <p:spPr/>
        <p:txBody>
          <a:bodyPr/>
          <a:lstStyle/>
          <a:p>
            <a:r>
              <a:rPr lang="en-US" dirty="0"/>
              <a:t>Manual Imputation Based on Strong Patterns</a:t>
            </a:r>
          </a:p>
        </p:txBody>
      </p:sp>
      <p:sp>
        <p:nvSpPr>
          <p:cNvPr id="3" name="Content Placeholder 2">
            <a:extLst>
              <a:ext uri="{FF2B5EF4-FFF2-40B4-BE49-F238E27FC236}">
                <a16:creationId xmlns:a16="http://schemas.microsoft.com/office/drawing/2014/main" id="{D37FD776-67C0-52BB-0EC7-D628D098F161}"/>
              </a:ext>
            </a:extLst>
          </p:cNvPr>
          <p:cNvSpPr>
            <a:spLocks noGrp="1"/>
          </p:cNvSpPr>
          <p:nvPr>
            <p:ph idx="1"/>
          </p:nvPr>
        </p:nvSpPr>
        <p:spPr/>
        <p:txBody>
          <a:bodyPr/>
          <a:lstStyle/>
          <a:p>
            <a:r>
              <a:rPr lang="en-US" dirty="0"/>
              <a:t>Some EDA discovered patterns that held in all cases.</a:t>
            </a:r>
          </a:p>
          <a:p>
            <a:r>
              <a:rPr lang="en-US" dirty="0"/>
              <a:t>We manually imputed some missing values using those patterns.</a:t>
            </a:r>
          </a:p>
          <a:p>
            <a:r>
              <a:rPr lang="en-US" dirty="0"/>
              <a:t>The majority of the missing data still remained after this step.</a:t>
            </a:r>
          </a:p>
        </p:txBody>
      </p:sp>
    </p:spTree>
    <p:extLst>
      <p:ext uri="{BB962C8B-B14F-4D97-AF65-F5344CB8AC3E}">
        <p14:creationId xmlns:p14="http://schemas.microsoft.com/office/powerpoint/2010/main" val="522997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AE465-BC1E-29BC-E313-09C76CC9DB2D}"/>
              </a:ext>
            </a:extLst>
          </p:cNvPr>
          <p:cNvSpPr>
            <a:spLocks noGrp="1"/>
          </p:cNvSpPr>
          <p:nvPr>
            <p:ph type="title"/>
          </p:nvPr>
        </p:nvSpPr>
        <p:spPr/>
        <p:txBody>
          <a:bodyPr/>
          <a:lstStyle/>
          <a:p>
            <a:r>
              <a:rPr lang="en-US" dirty="0"/>
              <a:t>Analysis of Missing Data</a:t>
            </a:r>
          </a:p>
        </p:txBody>
      </p:sp>
      <p:pic>
        <p:nvPicPr>
          <p:cNvPr id="5" name="Content Placeholder 4">
            <a:extLst>
              <a:ext uri="{FF2B5EF4-FFF2-40B4-BE49-F238E27FC236}">
                <a16:creationId xmlns:a16="http://schemas.microsoft.com/office/drawing/2014/main" id="{0673CB31-24E3-2F4D-EF99-C272740FF9D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3667" y="1956253"/>
            <a:ext cx="7699358" cy="4266418"/>
          </a:xfrm>
        </p:spPr>
      </p:pic>
      <p:sp>
        <p:nvSpPr>
          <p:cNvPr id="6" name="TextBox 5">
            <a:extLst>
              <a:ext uri="{FF2B5EF4-FFF2-40B4-BE49-F238E27FC236}">
                <a16:creationId xmlns:a16="http://schemas.microsoft.com/office/drawing/2014/main" id="{208E6C13-C0C7-81F5-2E2F-B9E0FD2F6F9E}"/>
              </a:ext>
            </a:extLst>
          </p:cNvPr>
          <p:cNvSpPr txBox="1"/>
          <p:nvPr/>
        </p:nvSpPr>
        <p:spPr>
          <a:xfrm>
            <a:off x="8051470" y="2551649"/>
            <a:ext cx="3918858" cy="2862322"/>
          </a:xfrm>
          <a:prstGeom prst="rect">
            <a:avLst/>
          </a:prstGeom>
          <a:noFill/>
        </p:spPr>
        <p:txBody>
          <a:bodyPr wrap="square" rtlCol="0">
            <a:spAutoFit/>
          </a:bodyPr>
          <a:lstStyle/>
          <a:p>
            <a:pPr marL="285750" indent="-285750">
              <a:buFont typeface="Arial" panose="020B0604020202020204" pitchFamily="34" charset="0"/>
              <a:buChar char="•"/>
            </a:pPr>
            <a:r>
              <a:rPr lang="en-US" dirty="0">
                <a:hlinkClick r:id="rId3"/>
              </a:rPr>
              <a:t>Little’s MCAR test</a:t>
            </a:r>
            <a:r>
              <a:rPr lang="en-US" dirty="0"/>
              <a:t> was used to test if the missing data were missing completely at random.  The results were in favor of not rejecting the null hypothesis, and thus favored the assumption that the missing data were missing completely at random (p-value of 0.47).  The MCAR property allows the imputation of data without introducing bias.</a:t>
            </a:r>
          </a:p>
        </p:txBody>
      </p:sp>
    </p:spTree>
    <p:extLst>
      <p:ext uri="{BB962C8B-B14F-4D97-AF65-F5344CB8AC3E}">
        <p14:creationId xmlns:p14="http://schemas.microsoft.com/office/powerpoint/2010/main" val="1409928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82F3B-7BCE-3424-A4F6-FF52F16D3950}"/>
              </a:ext>
            </a:extLst>
          </p:cNvPr>
          <p:cNvSpPr>
            <a:spLocks noGrp="1"/>
          </p:cNvSpPr>
          <p:nvPr>
            <p:ph type="title"/>
          </p:nvPr>
        </p:nvSpPr>
        <p:spPr/>
        <p:txBody>
          <a:bodyPr/>
          <a:lstStyle/>
          <a:p>
            <a:r>
              <a:rPr lang="en-US" dirty="0"/>
              <a:t>Non-Parametric Missing Value Imputation Using Random Forests</a:t>
            </a:r>
          </a:p>
        </p:txBody>
      </p:sp>
      <p:sp>
        <p:nvSpPr>
          <p:cNvPr id="3" name="Content Placeholder 2">
            <a:extLst>
              <a:ext uri="{FF2B5EF4-FFF2-40B4-BE49-F238E27FC236}">
                <a16:creationId xmlns:a16="http://schemas.microsoft.com/office/drawing/2014/main" id="{30F3BD6F-230B-5103-6B3F-357CD6E13616}"/>
              </a:ext>
            </a:extLst>
          </p:cNvPr>
          <p:cNvSpPr>
            <a:spLocks noGrp="1"/>
          </p:cNvSpPr>
          <p:nvPr>
            <p:ph idx="1"/>
          </p:nvPr>
        </p:nvSpPr>
        <p:spPr>
          <a:xfrm>
            <a:off x="838200" y="1825624"/>
            <a:ext cx="10515600" cy="4931436"/>
          </a:xfrm>
        </p:spPr>
        <p:txBody>
          <a:bodyPr>
            <a:normAutofit lnSpcReduction="10000"/>
          </a:bodyPr>
          <a:lstStyle/>
          <a:p>
            <a:r>
              <a:rPr lang="en-US" dirty="0"/>
              <a:t>The </a:t>
            </a:r>
            <a:r>
              <a:rPr lang="en-US" dirty="0" err="1"/>
              <a:t>missForest</a:t>
            </a:r>
            <a:r>
              <a:rPr lang="en-US" dirty="0"/>
              <a:t> R library was used to impute the remaining missing data</a:t>
            </a:r>
          </a:p>
          <a:p>
            <a:r>
              <a:rPr lang="en-US" dirty="0"/>
              <a:t>The training and testing data were stacked together, and the response variable was removed</a:t>
            </a:r>
          </a:p>
          <a:p>
            <a:r>
              <a:rPr lang="en-US" dirty="0"/>
              <a:t>The combined data set was fed into </a:t>
            </a:r>
            <a:r>
              <a:rPr lang="en-US" dirty="0" err="1"/>
              <a:t>missForest</a:t>
            </a:r>
            <a:r>
              <a:rPr lang="en-US" dirty="0"/>
              <a:t> for imputation</a:t>
            </a:r>
          </a:p>
          <a:p>
            <a:r>
              <a:rPr lang="en-US" dirty="0"/>
              <a:t>Multiple iterations of imputation were performed to produce a final, complete dataset</a:t>
            </a:r>
          </a:p>
          <a:p>
            <a:pPr lvl="1"/>
            <a:r>
              <a:rPr lang="en-US" dirty="0"/>
              <a:t>For the initial iteration, mean and mode imputation was performed.</a:t>
            </a:r>
          </a:p>
          <a:p>
            <a:pPr lvl="1"/>
            <a:r>
              <a:rPr lang="en-US" dirty="0"/>
              <a:t>For each subsequent iteration, for each column, a random forest of 1500 trees was fit with that column as the response and the rest as the predictors, and then that column’s cells that originally had missing data were predicted.</a:t>
            </a:r>
          </a:p>
          <a:p>
            <a:pPr lvl="1"/>
            <a:r>
              <a:rPr lang="en-US" dirty="0"/>
              <a:t>Iterations continued until the predictions converged (didn’t change much between iterations)</a:t>
            </a:r>
          </a:p>
        </p:txBody>
      </p:sp>
    </p:spTree>
    <p:extLst>
      <p:ext uri="{BB962C8B-B14F-4D97-AF65-F5344CB8AC3E}">
        <p14:creationId xmlns:p14="http://schemas.microsoft.com/office/powerpoint/2010/main" val="1588925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E1C97-C09E-FC18-1AF9-1A39638979A6}"/>
              </a:ext>
            </a:extLst>
          </p:cNvPr>
          <p:cNvSpPr>
            <a:spLocks noGrp="1"/>
          </p:cNvSpPr>
          <p:nvPr>
            <p:ph type="title"/>
          </p:nvPr>
        </p:nvSpPr>
        <p:spPr/>
        <p:txBody>
          <a:bodyPr/>
          <a:lstStyle/>
          <a:p>
            <a:r>
              <a:rPr lang="en-US" dirty="0"/>
              <a:t>Feature Engineering</a:t>
            </a:r>
          </a:p>
        </p:txBody>
      </p:sp>
      <p:sp>
        <p:nvSpPr>
          <p:cNvPr id="3" name="Text Placeholder 2">
            <a:extLst>
              <a:ext uri="{FF2B5EF4-FFF2-40B4-BE49-F238E27FC236}">
                <a16:creationId xmlns:a16="http://schemas.microsoft.com/office/drawing/2014/main" id="{6606EA64-5302-6EEF-A720-02DA7AC13BF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19002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41CD9-796A-8F7E-16D3-3091A848F918}"/>
              </a:ext>
            </a:extLst>
          </p:cNvPr>
          <p:cNvSpPr>
            <a:spLocks noGrp="1"/>
          </p:cNvSpPr>
          <p:nvPr>
            <p:ph type="title"/>
          </p:nvPr>
        </p:nvSpPr>
        <p:spPr/>
        <p:txBody>
          <a:bodyPr/>
          <a:lstStyle/>
          <a:p>
            <a:r>
              <a:rPr lang="en-US" dirty="0"/>
              <a:t>Basic Column Creation</a:t>
            </a:r>
          </a:p>
        </p:txBody>
      </p:sp>
      <p:sp>
        <p:nvSpPr>
          <p:cNvPr id="3" name="Content Placeholder 2">
            <a:extLst>
              <a:ext uri="{FF2B5EF4-FFF2-40B4-BE49-F238E27FC236}">
                <a16:creationId xmlns:a16="http://schemas.microsoft.com/office/drawing/2014/main" id="{DAB0918A-0BAB-3ADA-8CA6-C85DFFD1658F}"/>
              </a:ext>
            </a:extLst>
          </p:cNvPr>
          <p:cNvSpPr>
            <a:spLocks noGrp="1"/>
          </p:cNvSpPr>
          <p:nvPr>
            <p:ph idx="1"/>
          </p:nvPr>
        </p:nvSpPr>
        <p:spPr/>
        <p:txBody>
          <a:bodyPr>
            <a:normAutofit fontScale="92500"/>
          </a:bodyPr>
          <a:lstStyle/>
          <a:p>
            <a:r>
              <a:rPr lang="en-US" dirty="0"/>
              <a:t>The cabin was parsed and split into three columns:</a:t>
            </a:r>
          </a:p>
          <a:p>
            <a:pPr lvl="1"/>
            <a:r>
              <a:rPr lang="en-US" dirty="0"/>
              <a:t>Deck – The deck letter</a:t>
            </a:r>
          </a:p>
          <a:p>
            <a:pPr lvl="1"/>
            <a:r>
              <a:rPr lang="en-US" dirty="0"/>
              <a:t>Side – The side of the ship; either S (starboard) or P (port)</a:t>
            </a:r>
          </a:p>
          <a:p>
            <a:pPr lvl="1"/>
            <a:r>
              <a:rPr lang="en-US" dirty="0"/>
              <a:t>Num – The room number</a:t>
            </a:r>
          </a:p>
          <a:p>
            <a:r>
              <a:rPr lang="en-US" dirty="0" err="1"/>
              <a:t>PassengerId</a:t>
            </a:r>
            <a:r>
              <a:rPr lang="en-US" dirty="0"/>
              <a:t> was split into IID (individual) and GID (group) components</a:t>
            </a:r>
          </a:p>
          <a:p>
            <a:r>
              <a:rPr lang="en-US" dirty="0"/>
              <a:t>The spending columns were added to create a Spending column</a:t>
            </a:r>
          </a:p>
          <a:p>
            <a:r>
              <a:rPr lang="en-US" dirty="0"/>
              <a:t>A Boolean </a:t>
            </a:r>
            <a:r>
              <a:rPr lang="en-US" dirty="0" err="1"/>
              <a:t>HasSpent</a:t>
            </a:r>
            <a:r>
              <a:rPr lang="en-US" dirty="0"/>
              <a:t> column was created</a:t>
            </a:r>
          </a:p>
          <a:p>
            <a:r>
              <a:rPr lang="en-US" dirty="0"/>
              <a:t>The name was split into FirstName and </a:t>
            </a:r>
            <a:r>
              <a:rPr lang="en-US" dirty="0" err="1"/>
              <a:t>LastName</a:t>
            </a:r>
            <a:r>
              <a:rPr lang="en-US" dirty="0"/>
              <a:t> columns</a:t>
            </a:r>
          </a:p>
          <a:p>
            <a:r>
              <a:rPr lang="en-US" dirty="0"/>
              <a:t>A Boolean </a:t>
            </a:r>
            <a:r>
              <a:rPr lang="en-US" dirty="0" err="1"/>
              <a:t>IsChild</a:t>
            </a:r>
            <a:r>
              <a:rPr lang="en-US" dirty="0"/>
              <a:t> column was created to indicate if passengers were 12 or younger</a:t>
            </a:r>
          </a:p>
        </p:txBody>
      </p:sp>
    </p:spTree>
    <p:extLst>
      <p:ext uri="{BB962C8B-B14F-4D97-AF65-F5344CB8AC3E}">
        <p14:creationId xmlns:p14="http://schemas.microsoft.com/office/powerpoint/2010/main" val="29043316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C59AE-0947-28DF-6116-60245F67CDAA}"/>
              </a:ext>
            </a:extLst>
          </p:cNvPr>
          <p:cNvSpPr>
            <a:spLocks noGrp="1"/>
          </p:cNvSpPr>
          <p:nvPr>
            <p:ph type="title"/>
          </p:nvPr>
        </p:nvSpPr>
        <p:spPr/>
        <p:txBody>
          <a:bodyPr/>
          <a:lstStyle/>
          <a:p>
            <a:r>
              <a:rPr lang="en-US" dirty="0"/>
              <a:t>Group Columns</a:t>
            </a:r>
          </a:p>
        </p:txBody>
      </p:sp>
      <p:sp>
        <p:nvSpPr>
          <p:cNvPr id="3" name="Content Placeholder 2">
            <a:extLst>
              <a:ext uri="{FF2B5EF4-FFF2-40B4-BE49-F238E27FC236}">
                <a16:creationId xmlns:a16="http://schemas.microsoft.com/office/drawing/2014/main" id="{FB70ED2C-4C73-635F-F138-1D5B4F57C678}"/>
              </a:ext>
            </a:extLst>
          </p:cNvPr>
          <p:cNvSpPr>
            <a:spLocks noGrp="1"/>
          </p:cNvSpPr>
          <p:nvPr>
            <p:ph idx="1"/>
          </p:nvPr>
        </p:nvSpPr>
        <p:spPr/>
        <p:txBody>
          <a:bodyPr/>
          <a:lstStyle/>
          <a:p>
            <a:r>
              <a:rPr lang="en-US" dirty="0"/>
              <a:t>Each group was analyzed and new columns created</a:t>
            </a:r>
          </a:p>
          <a:p>
            <a:pPr lvl="1"/>
            <a:r>
              <a:rPr lang="en-US" dirty="0"/>
              <a:t>Group size</a:t>
            </a:r>
          </a:p>
          <a:p>
            <a:pPr lvl="1"/>
            <a:r>
              <a:rPr lang="en-US" dirty="0"/>
              <a:t>Number of group members transported</a:t>
            </a:r>
          </a:p>
          <a:p>
            <a:pPr lvl="1"/>
            <a:r>
              <a:rPr lang="en-US" dirty="0"/>
              <a:t>Number of group members in </a:t>
            </a:r>
            <a:r>
              <a:rPr lang="en-US" dirty="0" err="1"/>
              <a:t>cryosleep</a:t>
            </a:r>
            <a:endParaRPr lang="en-US" dirty="0"/>
          </a:p>
          <a:p>
            <a:pPr lvl="1"/>
            <a:r>
              <a:rPr lang="en-US" dirty="0"/>
              <a:t>Number of cabins occupied by the group</a:t>
            </a:r>
          </a:p>
          <a:p>
            <a:pPr lvl="1"/>
            <a:r>
              <a:rPr lang="en-US" dirty="0"/>
              <a:t>Etc.</a:t>
            </a:r>
          </a:p>
        </p:txBody>
      </p:sp>
    </p:spTree>
    <p:extLst>
      <p:ext uri="{BB962C8B-B14F-4D97-AF65-F5344CB8AC3E}">
        <p14:creationId xmlns:p14="http://schemas.microsoft.com/office/powerpoint/2010/main" val="4412446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3914B-DB7E-49D0-4098-F600B0250912}"/>
              </a:ext>
            </a:extLst>
          </p:cNvPr>
          <p:cNvSpPr>
            <a:spLocks noGrp="1"/>
          </p:cNvSpPr>
          <p:nvPr>
            <p:ph type="title"/>
          </p:nvPr>
        </p:nvSpPr>
        <p:spPr/>
        <p:txBody>
          <a:bodyPr/>
          <a:lstStyle/>
          <a:p>
            <a:r>
              <a:rPr lang="en-US" dirty="0"/>
              <a:t>Cabin Columns</a:t>
            </a:r>
          </a:p>
        </p:txBody>
      </p:sp>
      <p:sp>
        <p:nvSpPr>
          <p:cNvPr id="3" name="Content Placeholder 2">
            <a:extLst>
              <a:ext uri="{FF2B5EF4-FFF2-40B4-BE49-F238E27FC236}">
                <a16:creationId xmlns:a16="http://schemas.microsoft.com/office/drawing/2014/main" id="{59C4B587-246C-F28C-FC2B-3370AD2A8A5F}"/>
              </a:ext>
            </a:extLst>
          </p:cNvPr>
          <p:cNvSpPr>
            <a:spLocks noGrp="1"/>
          </p:cNvSpPr>
          <p:nvPr>
            <p:ph idx="1"/>
          </p:nvPr>
        </p:nvSpPr>
        <p:spPr/>
        <p:txBody>
          <a:bodyPr/>
          <a:lstStyle/>
          <a:p>
            <a:r>
              <a:rPr lang="en-US" dirty="0"/>
              <a:t>Similarly, cabins were analyzed and new cabin-based columns created</a:t>
            </a:r>
          </a:p>
          <a:p>
            <a:pPr lvl="1"/>
            <a:r>
              <a:rPr lang="en-US" dirty="0"/>
              <a:t>Cabin size</a:t>
            </a:r>
          </a:p>
          <a:p>
            <a:pPr lvl="1"/>
            <a:r>
              <a:rPr lang="en-US" dirty="0"/>
              <a:t>Number of people in the cabin transported</a:t>
            </a:r>
          </a:p>
          <a:p>
            <a:pPr lvl="1"/>
            <a:r>
              <a:rPr lang="en-US" dirty="0"/>
              <a:t>Etc.</a:t>
            </a:r>
          </a:p>
          <a:p>
            <a:r>
              <a:rPr lang="en-US" dirty="0"/>
              <a:t>Further columns were created based on the passenger’s surrounding cabins</a:t>
            </a:r>
          </a:p>
          <a:p>
            <a:pPr lvl="1"/>
            <a:r>
              <a:rPr lang="en-US" dirty="0"/>
              <a:t>E.g. Side neighbor cabin’s size </a:t>
            </a:r>
          </a:p>
          <a:p>
            <a:pPr lvl="1"/>
            <a:r>
              <a:rPr lang="en-US" dirty="0"/>
              <a:t>The goal was to create proximity-based columns to aid the machine learning models in finding spatial clusters of transported passengers.</a:t>
            </a:r>
          </a:p>
        </p:txBody>
      </p:sp>
    </p:spTree>
    <p:extLst>
      <p:ext uri="{BB962C8B-B14F-4D97-AF65-F5344CB8AC3E}">
        <p14:creationId xmlns:p14="http://schemas.microsoft.com/office/powerpoint/2010/main" val="36438854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D5593-B60D-CA13-359B-DC9C1767921E}"/>
              </a:ext>
            </a:extLst>
          </p:cNvPr>
          <p:cNvSpPr>
            <a:spLocks noGrp="1"/>
          </p:cNvSpPr>
          <p:nvPr>
            <p:ph type="title"/>
          </p:nvPr>
        </p:nvSpPr>
        <p:spPr/>
        <p:txBody>
          <a:bodyPr/>
          <a:lstStyle/>
          <a:p>
            <a:r>
              <a:rPr lang="en-US" dirty="0"/>
              <a:t>Column Data Type Preparation</a:t>
            </a:r>
          </a:p>
        </p:txBody>
      </p:sp>
      <p:sp>
        <p:nvSpPr>
          <p:cNvPr id="3" name="Content Placeholder 2">
            <a:extLst>
              <a:ext uri="{FF2B5EF4-FFF2-40B4-BE49-F238E27FC236}">
                <a16:creationId xmlns:a16="http://schemas.microsoft.com/office/drawing/2014/main" id="{F0BC8FED-6E3F-4DDF-276F-060D3899E80E}"/>
              </a:ext>
            </a:extLst>
          </p:cNvPr>
          <p:cNvSpPr>
            <a:spLocks noGrp="1"/>
          </p:cNvSpPr>
          <p:nvPr>
            <p:ph idx="1"/>
          </p:nvPr>
        </p:nvSpPr>
        <p:spPr/>
        <p:txBody>
          <a:bodyPr/>
          <a:lstStyle/>
          <a:p>
            <a:r>
              <a:rPr lang="en-US" dirty="0"/>
              <a:t>Some models require data to have certain data types</a:t>
            </a:r>
          </a:p>
          <a:p>
            <a:r>
              <a:rPr lang="en-US" dirty="0"/>
              <a:t>In order to comply with all models, the data were transformed into numeric variables</a:t>
            </a:r>
          </a:p>
          <a:p>
            <a:r>
              <a:rPr lang="en-US" dirty="0"/>
              <a:t>Categorical variables were transformed into binary 1/0 dummy variables</a:t>
            </a:r>
          </a:p>
          <a:p>
            <a:r>
              <a:rPr lang="en-US" dirty="0"/>
              <a:t>Integer variables were transformed into continuous variables (R’s numeric type)</a:t>
            </a:r>
          </a:p>
        </p:txBody>
      </p:sp>
    </p:spTree>
    <p:extLst>
      <p:ext uri="{BB962C8B-B14F-4D97-AF65-F5344CB8AC3E}">
        <p14:creationId xmlns:p14="http://schemas.microsoft.com/office/powerpoint/2010/main" val="2161250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1B5F0-2A3C-346C-7737-63963E1BDE89}"/>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359A4CFF-0669-F3DD-D31C-4A7056377B2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0616672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8DB0B-E154-75E7-0369-F948BA0D6C21}"/>
              </a:ext>
            </a:extLst>
          </p:cNvPr>
          <p:cNvSpPr>
            <a:spLocks noGrp="1"/>
          </p:cNvSpPr>
          <p:nvPr>
            <p:ph type="title"/>
          </p:nvPr>
        </p:nvSpPr>
        <p:spPr/>
        <p:txBody>
          <a:bodyPr/>
          <a:lstStyle/>
          <a:p>
            <a:r>
              <a:rPr lang="en-US" dirty="0"/>
              <a:t>Modeling Methodology</a:t>
            </a:r>
          </a:p>
        </p:txBody>
      </p:sp>
      <p:sp>
        <p:nvSpPr>
          <p:cNvPr id="3" name="Text Placeholder 2">
            <a:extLst>
              <a:ext uri="{FF2B5EF4-FFF2-40B4-BE49-F238E27FC236}">
                <a16:creationId xmlns:a16="http://schemas.microsoft.com/office/drawing/2014/main" id="{8D4F3189-C842-8C50-5E93-1EE744ABF38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375407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63B03-D024-613C-8AEB-32BE96803B18}"/>
              </a:ext>
            </a:extLst>
          </p:cNvPr>
          <p:cNvSpPr>
            <a:spLocks noGrp="1"/>
          </p:cNvSpPr>
          <p:nvPr>
            <p:ph type="title"/>
          </p:nvPr>
        </p:nvSpPr>
        <p:spPr/>
        <p:txBody>
          <a:bodyPr/>
          <a:lstStyle/>
          <a:p>
            <a:r>
              <a:rPr lang="en-US" dirty="0"/>
              <a:t>Modeling Methodology</a:t>
            </a:r>
          </a:p>
        </p:txBody>
      </p:sp>
      <p:sp>
        <p:nvSpPr>
          <p:cNvPr id="3" name="Content Placeholder 2">
            <a:extLst>
              <a:ext uri="{FF2B5EF4-FFF2-40B4-BE49-F238E27FC236}">
                <a16:creationId xmlns:a16="http://schemas.microsoft.com/office/drawing/2014/main" id="{BF3A622E-DBBB-54EC-D0E1-F2EEB6A11912}"/>
              </a:ext>
            </a:extLst>
          </p:cNvPr>
          <p:cNvSpPr>
            <a:spLocks noGrp="1"/>
          </p:cNvSpPr>
          <p:nvPr>
            <p:ph idx="1"/>
          </p:nvPr>
        </p:nvSpPr>
        <p:spPr/>
        <p:txBody>
          <a:bodyPr/>
          <a:lstStyle/>
          <a:p>
            <a:r>
              <a:rPr lang="en-US" dirty="0"/>
              <a:t>Three base models were tuned using 10-fold cross validation on the training data</a:t>
            </a:r>
          </a:p>
          <a:p>
            <a:pPr lvl="1"/>
            <a:r>
              <a:rPr lang="en-US" dirty="0"/>
              <a:t>LASSO logistic regression</a:t>
            </a:r>
          </a:p>
          <a:p>
            <a:pPr lvl="1"/>
            <a:r>
              <a:rPr lang="en-US" dirty="0"/>
              <a:t>Random forest</a:t>
            </a:r>
          </a:p>
          <a:p>
            <a:pPr lvl="1"/>
            <a:r>
              <a:rPr lang="en-US" dirty="0" err="1"/>
              <a:t>XGBoost</a:t>
            </a:r>
            <a:endParaRPr lang="en-US" dirty="0"/>
          </a:p>
          <a:p>
            <a:r>
              <a:rPr lang="en-US" dirty="0"/>
              <a:t>Stacking models were created by taking the out-of-fold predictions of those same three models, and using them as input to a logistic regression meta model</a:t>
            </a:r>
          </a:p>
          <a:p>
            <a:pPr lvl="1"/>
            <a:r>
              <a:rPr lang="en-US" dirty="0"/>
              <a:t>Meta model with raw probability predictions as its predictor variables</a:t>
            </a:r>
          </a:p>
          <a:p>
            <a:pPr lvl="1"/>
            <a:r>
              <a:rPr lang="en-US" dirty="0"/>
              <a:t>Meta model with Boolean predictions as its predictor variables</a:t>
            </a:r>
          </a:p>
        </p:txBody>
      </p:sp>
    </p:spTree>
    <p:extLst>
      <p:ext uri="{BB962C8B-B14F-4D97-AF65-F5344CB8AC3E}">
        <p14:creationId xmlns:p14="http://schemas.microsoft.com/office/powerpoint/2010/main" val="11132097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FF6D4-8DD1-201B-D5E3-DAFAD167E0CF}"/>
              </a:ext>
            </a:extLst>
          </p:cNvPr>
          <p:cNvSpPr>
            <a:spLocks noGrp="1"/>
          </p:cNvSpPr>
          <p:nvPr>
            <p:ph type="title"/>
          </p:nvPr>
        </p:nvSpPr>
        <p:spPr/>
        <p:txBody>
          <a:bodyPr/>
          <a:lstStyle/>
          <a:p>
            <a:r>
              <a:rPr lang="en-US" dirty="0"/>
              <a:t>Base Models</a:t>
            </a:r>
          </a:p>
        </p:txBody>
      </p:sp>
      <p:sp>
        <p:nvSpPr>
          <p:cNvPr id="3" name="Content Placeholder 2">
            <a:extLst>
              <a:ext uri="{FF2B5EF4-FFF2-40B4-BE49-F238E27FC236}">
                <a16:creationId xmlns:a16="http://schemas.microsoft.com/office/drawing/2014/main" id="{E7E9C23F-C098-07EB-1D80-2B63A9DBC440}"/>
              </a:ext>
            </a:extLst>
          </p:cNvPr>
          <p:cNvSpPr>
            <a:spLocks noGrp="1"/>
          </p:cNvSpPr>
          <p:nvPr>
            <p:ph idx="1"/>
          </p:nvPr>
        </p:nvSpPr>
        <p:spPr>
          <a:xfrm>
            <a:off x="838200" y="1825624"/>
            <a:ext cx="10515600" cy="4889871"/>
          </a:xfrm>
        </p:spPr>
        <p:txBody>
          <a:bodyPr>
            <a:normAutofit fontScale="92500" lnSpcReduction="20000"/>
          </a:bodyPr>
          <a:lstStyle/>
          <a:p>
            <a:r>
              <a:rPr lang="en-US" dirty="0"/>
              <a:t>R’s </a:t>
            </a:r>
            <a:r>
              <a:rPr lang="en-US" dirty="0" err="1"/>
              <a:t>glmnet</a:t>
            </a:r>
            <a:r>
              <a:rPr lang="en-US" dirty="0"/>
              <a:t>, </a:t>
            </a:r>
            <a:r>
              <a:rPr lang="en-US" dirty="0" err="1"/>
              <a:t>randomForest</a:t>
            </a:r>
            <a:r>
              <a:rPr lang="en-US" dirty="0"/>
              <a:t>, and </a:t>
            </a:r>
            <a:r>
              <a:rPr lang="en-US" dirty="0" err="1"/>
              <a:t>XGBoost</a:t>
            </a:r>
            <a:r>
              <a:rPr lang="en-US" dirty="0"/>
              <a:t> libraries were used for LASSO logistic regression, random forest, and gradient boosting models, respectively</a:t>
            </a:r>
          </a:p>
          <a:p>
            <a:r>
              <a:rPr lang="en-US" dirty="0"/>
              <a:t>Each model had 200 sets of hyperparameters generated using a </a:t>
            </a:r>
            <a:r>
              <a:rPr lang="en-US" dirty="0" err="1"/>
              <a:t>latin</a:t>
            </a:r>
            <a:r>
              <a:rPr lang="en-US" dirty="0"/>
              <a:t> hypercube space-filling method</a:t>
            </a:r>
          </a:p>
          <a:p>
            <a:r>
              <a:rPr lang="en-US" dirty="0"/>
              <a:t>The 600 total models underwent 10-fold cross-validation to find the best hyperparameters</a:t>
            </a:r>
          </a:p>
          <a:p>
            <a:pPr lvl="1"/>
            <a:r>
              <a:rPr lang="en-US" dirty="0"/>
              <a:t>LASSO hyperparameters – L1 penalty</a:t>
            </a:r>
          </a:p>
          <a:p>
            <a:pPr lvl="1"/>
            <a:r>
              <a:rPr lang="en-US" dirty="0"/>
              <a:t>Random forest hyperparameters – Number of trees, number of sampled predictors, and minimum node size</a:t>
            </a:r>
          </a:p>
          <a:p>
            <a:pPr lvl="1"/>
            <a:r>
              <a:rPr lang="en-US" dirty="0" err="1"/>
              <a:t>XGBoost</a:t>
            </a:r>
            <a:r>
              <a:rPr lang="en-US" dirty="0"/>
              <a:t> hyperparameters – Number of trees, number of sampled predictors, minimum node size, tree depth, learning rate, minimum loss reduction, and the sample size proportion</a:t>
            </a:r>
          </a:p>
          <a:p>
            <a:r>
              <a:rPr lang="en-US" dirty="0"/>
              <a:t>The most accurate model from each class was chosen, refit on the whole training data, and used to predict the test data.</a:t>
            </a:r>
          </a:p>
          <a:p>
            <a:pPr lvl="1"/>
            <a:endParaRPr lang="en-US" dirty="0"/>
          </a:p>
        </p:txBody>
      </p:sp>
    </p:spTree>
    <p:extLst>
      <p:ext uri="{BB962C8B-B14F-4D97-AF65-F5344CB8AC3E}">
        <p14:creationId xmlns:p14="http://schemas.microsoft.com/office/powerpoint/2010/main" val="24471689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B5FC2-4BEF-30D6-CAF3-5D8D23B51C93}"/>
              </a:ext>
            </a:extLst>
          </p:cNvPr>
          <p:cNvSpPr>
            <a:spLocks noGrp="1"/>
          </p:cNvSpPr>
          <p:nvPr>
            <p:ph type="title"/>
          </p:nvPr>
        </p:nvSpPr>
        <p:spPr/>
        <p:txBody>
          <a:bodyPr/>
          <a:lstStyle/>
          <a:p>
            <a:r>
              <a:rPr lang="en-US" dirty="0"/>
              <a:t>Meta Models</a:t>
            </a:r>
          </a:p>
        </p:txBody>
      </p:sp>
      <p:sp>
        <p:nvSpPr>
          <p:cNvPr id="3" name="Content Placeholder 2">
            <a:extLst>
              <a:ext uri="{FF2B5EF4-FFF2-40B4-BE49-F238E27FC236}">
                <a16:creationId xmlns:a16="http://schemas.microsoft.com/office/drawing/2014/main" id="{D0877C6B-2FD0-13F1-73F0-C8B077A975E9}"/>
              </a:ext>
            </a:extLst>
          </p:cNvPr>
          <p:cNvSpPr>
            <a:spLocks noGrp="1"/>
          </p:cNvSpPr>
          <p:nvPr>
            <p:ph idx="1"/>
          </p:nvPr>
        </p:nvSpPr>
        <p:spPr/>
        <p:txBody>
          <a:bodyPr/>
          <a:lstStyle/>
          <a:p>
            <a:r>
              <a:rPr lang="en-US" dirty="0"/>
              <a:t>Out-of-sample predictions were gathered from the results of the best  base models’ 10-fold cross-validation processes</a:t>
            </a:r>
          </a:p>
          <a:p>
            <a:r>
              <a:rPr lang="en-US" dirty="0"/>
              <a:t>Those results were used to create six new predictors</a:t>
            </a:r>
          </a:p>
          <a:p>
            <a:pPr lvl="1"/>
            <a:r>
              <a:rPr lang="en-US" dirty="0"/>
              <a:t>Two for each of the selected base models – probability and Boolean predictions</a:t>
            </a:r>
          </a:p>
          <a:p>
            <a:r>
              <a:rPr lang="en-US" dirty="0"/>
              <a:t>A logistic regression model was fit on the three probability predictions, with Transported as the response.  Another was fit on the Boolean predictions</a:t>
            </a:r>
          </a:p>
          <a:p>
            <a:r>
              <a:rPr lang="en-US" dirty="0"/>
              <a:t>The base models’ predictions of on the test set were used as input to produce the meta models’ final predictions for the test set.</a:t>
            </a:r>
          </a:p>
        </p:txBody>
      </p:sp>
    </p:spTree>
    <p:extLst>
      <p:ext uri="{BB962C8B-B14F-4D97-AF65-F5344CB8AC3E}">
        <p14:creationId xmlns:p14="http://schemas.microsoft.com/office/powerpoint/2010/main" val="22392930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1E056-6CFF-6C41-83D1-34D37D1ECDAA}"/>
              </a:ext>
            </a:extLst>
          </p:cNvPr>
          <p:cNvSpPr>
            <a:spLocks noGrp="1"/>
          </p:cNvSpPr>
          <p:nvPr>
            <p:ph type="title"/>
          </p:nvPr>
        </p:nvSpPr>
        <p:spPr/>
        <p:txBody>
          <a:bodyPr/>
          <a:lstStyle/>
          <a:p>
            <a:r>
              <a:rPr lang="en-US" dirty="0"/>
              <a:t>Results</a:t>
            </a:r>
          </a:p>
        </p:txBody>
      </p:sp>
      <p:sp>
        <p:nvSpPr>
          <p:cNvPr id="3" name="Text Placeholder 2">
            <a:extLst>
              <a:ext uri="{FF2B5EF4-FFF2-40B4-BE49-F238E27FC236}">
                <a16:creationId xmlns:a16="http://schemas.microsoft.com/office/drawing/2014/main" id="{6093B035-9C10-90A3-4090-9C3D0C74FEC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4733185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FD606-972D-D463-BFE5-6CCDCF969393}"/>
              </a:ext>
            </a:extLst>
          </p:cNvPr>
          <p:cNvSpPr>
            <a:spLocks noGrp="1"/>
          </p:cNvSpPr>
          <p:nvPr>
            <p:ph type="title"/>
          </p:nvPr>
        </p:nvSpPr>
        <p:spPr/>
        <p:txBody>
          <a:bodyPr/>
          <a:lstStyle/>
          <a:p>
            <a:r>
              <a:rPr lang="en-US" dirty="0"/>
              <a:t>LASSO Logistic Regression</a:t>
            </a:r>
          </a:p>
        </p:txBody>
      </p:sp>
      <p:pic>
        <p:nvPicPr>
          <p:cNvPr id="10" name="Picture 9">
            <a:extLst>
              <a:ext uri="{FF2B5EF4-FFF2-40B4-BE49-F238E27FC236}">
                <a16:creationId xmlns:a16="http://schemas.microsoft.com/office/drawing/2014/main" id="{5560D1EE-37B1-6FA4-D9DE-EA2CFC576642}"/>
              </a:ext>
            </a:extLst>
          </p:cNvPr>
          <p:cNvPicPr>
            <a:picLocks noChangeAspect="1"/>
          </p:cNvPicPr>
          <p:nvPr/>
        </p:nvPicPr>
        <p:blipFill>
          <a:blip r:embed="rId2"/>
          <a:stretch>
            <a:fillRect/>
          </a:stretch>
        </p:blipFill>
        <p:spPr>
          <a:xfrm>
            <a:off x="838200" y="1599618"/>
            <a:ext cx="2630178" cy="4893257"/>
          </a:xfrm>
          <a:prstGeom prst="rect">
            <a:avLst/>
          </a:prstGeom>
        </p:spPr>
      </p:pic>
      <p:pic>
        <p:nvPicPr>
          <p:cNvPr id="12" name="Picture 11">
            <a:extLst>
              <a:ext uri="{FF2B5EF4-FFF2-40B4-BE49-F238E27FC236}">
                <a16:creationId xmlns:a16="http://schemas.microsoft.com/office/drawing/2014/main" id="{0E962DA4-5139-539C-01F0-50E1936CE33B}"/>
              </a:ext>
            </a:extLst>
          </p:cNvPr>
          <p:cNvPicPr>
            <a:picLocks noChangeAspect="1"/>
          </p:cNvPicPr>
          <p:nvPr/>
        </p:nvPicPr>
        <p:blipFill>
          <a:blip r:embed="rId3"/>
          <a:stretch>
            <a:fillRect/>
          </a:stretch>
        </p:blipFill>
        <p:spPr>
          <a:xfrm>
            <a:off x="5116864" y="1599618"/>
            <a:ext cx="4588449" cy="783792"/>
          </a:xfrm>
          <a:prstGeom prst="rect">
            <a:avLst/>
          </a:prstGeom>
        </p:spPr>
      </p:pic>
      <p:pic>
        <p:nvPicPr>
          <p:cNvPr id="14" name="Picture 13">
            <a:extLst>
              <a:ext uri="{FF2B5EF4-FFF2-40B4-BE49-F238E27FC236}">
                <a16:creationId xmlns:a16="http://schemas.microsoft.com/office/drawing/2014/main" id="{3BD4872E-1D10-10A5-B03E-0EE7B263E9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78412" y="2835264"/>
            <a:ext cx="6958120" cy="3479060"/>
          </a:xfrm>
          <a:prstGeom prst="rect">
            <a:avLst/>
          </a:prstGeom>
        </p:spPr>
      </p:pic>
    </p:spTree>
    <p:extLst>
      <p:ext uri="{BB962C8B-B14F-4D97-AF65-F5344CB8AC3E}">
        <p14:creationId xmlns:p14="http://schemas.microsoft.com/office/powerpoint/2010/main" val="2502247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8D82C-0BE0-5A0F-B101-99E454DFDC19}"/>
              </a:ext>
            </a:extLst>
          </p:cNvPr>
          <p:cNvSpPr>
            <a:spLocks noGrp="1"/>
          </p:cNvSpPr>
          <p:nvPr>
            <p:ph type="title"/>
          </p:nvPr>
        </p:nvSpPr>
        <p:spPr/>
        <p:txBody>
          <a:bodyPr/>
          <a:lstStyle/>
          <a:p>
            <a:r>
              <a:rPr lang="en-US" dirty="0"/>
              <a:t>Random Forest</a:t>
            </a:r>
          </a:p>
        </p:txBody>
      </p:sp>
      <p:pic>
        <p:nvPicPr>
          <p:cNvPr id="5" name="Picture 4">
            <a:extLst>
              <a:ext uri="{FF2B5EF4-FFF2-40B4-BE49-F238E27FC236}">
                <a16:creationId xmlns:a16="http://schemas.microsoft.com/office/drawing/2014/main" id="{220E09B5-88E5-5973-EE26-8B3BF0F58C6F}"/>
              </a:ext>
            </a:extLst>
          </p:cNvPr>
          <p:cNvPicPr>
            <a:picLocks noChangeAspect="1"/>
          </p:cNvPicPr>
          <p:nvPr/>
        </p:nvPicPr>
        <p:blipFill>
          <a:blip r:embed="rId2"/>
          <a:stretch>
            <a:fillRect/>
          </a:stretch>
        </p:blipFill>
        <p:spPr>
          <a:xfrm>
            <a:off x="3353560" y="1597867"/>
            <a:ext cx="5361355" cy="1431509"/>
          </a:xfrm>
          <a:prstGeom prst="rect">
            <a:avLst/>
          </a:prstGeom>
        </p:spPr>
      </p:pic>
      <p:pic>
        <p:nvPicPr>
          <p:cNvPr id="7" name="Picture 6">
            <a:extLst>
              <a:ext uri="{FF2B5EF4-FFF2-40B4-BE49-F238E27FC236}">
                <a16:creationId xmlns:a16="http://schemas.microsoft.com/office/drawing/2014/main" id="{42E49C08-1BDD-52BD-A40F-3ADBA3617B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2060" y="3134851"/>
            <a:ext cx="6947879" cy="3529522"/>
          </a:xfrm>
          <a:prstGeom prst="rect">
            <a:avLst/>
          </a:prstGeom>
        </p:spPr>
      </p:pic>
    </p:spTree>
    <p:extLst>
      <p:ext uri="{BB962C8B-B14F-4D97-AF65-F5344CB8AC3E}">
        <p14:creationId xmlns:p14="http://schemas.microsoft.com/office/powerpoint/2010/main" val="30586623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710FC-280F-598D-F2E4-2E49E640E1A6}"/>
              </a:ext>
            </a:extLst>
          </p:cNvPr>
          <p:cNvSpPr>
            <a:spLocks noGrp="1"/>
          </p:cNvSpPr>
          <p:nvPr>
            <p:ph type="title"/>
          </p:nvPr>
        </p:nvSpPr>
        <p:spPr/>
        <p:txBody>
          <a:bodyPr/>
          <a:lstStyle/>
          <a:p>
            <a:r>
              <a:rPr lang="en-US" dirty="0" err="1"/>
              <a:t>XGBoost</a:t>
            </a:r>
            <a:endParaRPr lang="en-US" dirty="0"/>
          </a:p>
        </p:txBody>
      </p:sp>
      <p:pic>
        <p:nvPicPr>
          <p:cNvPr id="7" name="Picture 6">
            <a:extLst>
              <a:ext uri="{FF2B5EF4-FFF2-40B4-BE49-F238E27FC236}">
                <a16:creationId xmlns:a16="http://schemas.microsoft.com/office/drawing/2014/main" id="{813C7F04-1D1E-63B5-EFAD-2988EFE1FECB}"/>
              </a:ext>
            </a:extLst>
          </p:cNvPr>
          <p:cNvPicPr>
            <a:picLocks noChangeAspect="1"/>
          </p:cNvPicPr>
          <p:nvPr/>
        </p:nvPicPr>
        <p:blipFill>
          <a:blip r:embed="rId2"/>
          <a:stretch>
            <a:fillRect/>
          </a:stretch>
        </p:blipFill>
        <p:spPr>
          <a:xfrm>
            <a:off x="1261136" y="1690688"/>
            <a:ext cx="9329301" cy="631388"/>
          </a:xfrm>
          <a:prstGeom prst="rect">
            <a:avLst/>
          </a:prstGeom>
        </p:spPr>
      </p:pic>
      <p:pic>
        <p:nvPicPr>
          <p:cNvPr id="9" name="Picture 8">
            <a:extLst>
              <a:ext uri="{FF2B5EF4-FFF2-40B4-BE49-F238E27FC236}">
                <a16:creationId xmlns:a16="http://schemas.microsoft.com/office/drawing/2014/main" id="{A899C4B0-2CA8-935E-039B-C767EE474F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1940" y="2614759"/>
            <a:ext cx="8348119" cy="4130122"/>
          </a:xfrm>
          <a:prstGeom prst="rect">
            <a:avLst/>
          </a:prstGeom>
        </p:spPr>
      </p:pic>
    </p:spTree>
    <p:extLst>
      <p:ext uri="{BB962C8B-B14F-4D97-AF65-F5344CB8AC3E}">
        <p14:creationId xmlns:p14="http://schemas.microsoft.com/office/powerpoint/2010/main" val="3050707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28C2A-F431-3490-1E6E-C56519ABDFDA}"/>
              </a:ext>
            </a:extLst>
          </p:cNvPr>
          <p:cNvSpPr>
            <a:spLocks noGrp="1"/>
          </p:cNvSpPr>
          <p:nvPr>
            <p:ph type="title"/>
          </p:nvPr>
        </p:nvSpPr>
        <p:spPr/>
        <p:txBody>
          <a:bodyPr/>
          <a:lstStyle/>
          <a:p>
            <a:r>
              <a:rPr lang="en-US" dirty="0"/>
              <a:t>Meta Model with Probability Predictors</a:t>
            </a:r>
          </a:p>
        </p:txBody>
      </p:sp>
      <p:pic>
        <p:nvPicPr>
          <p:cNvPr id="5" name="Picture 4">
            <a:extLst>
              <a:ext uri="{FF2B5EF4-FFF2-40B4-BE49-F238E27FC236}">
                <a16:creationId xmlns:a16="http://schemas.microsoft.com/office/drawing/2014/main" id="{6313F746-4C77-E203-CD45-86D2EE8340CB}"/>
              </a:ext>
            </a:extLst>
          </p:cNvPr>
          <p:cNvPicPr>
            <a:picLocks noChangeAspect="1"/>
          </p:cNvPicPr>
          <p:nvPr/>
        </p:nvPicPr>
        <p:blipFill>
          <a:blip r:embed="rId2"/>
          <a:stretch>
            <a:fillRect/>
          </a:stretch>
        </p:blipFill>
        <p:spPr>
          <a:xfrm>
            <a:off x="3548061" y="1837156"/>
            <a:ext cx="4670094" cy="1415180"/>
          </a:xfrm>
          <a:prstGeom prst="rect">
            <a:avLst/>
          </a:prstGeom>
        </p:spPr>
      </p:pic>
      <p:pic>
        <p:nvPicPr>
          <p:cNvPr id="7" name="Picture 6">
            <a:extLst>
              <a:ext uri="{FF2B5EF4-FFF2-40B4-BE49-F238E27FC236}">
                <a16:creationId xmlns:a16="http://schemas.microsoft.com/office/drawing/2014/main" id="{8D67940E-D0C0-3E09-CE88-9B4ABB0371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0755" y="3429000"/>
            <a:ext cx="6405917" cy="3254206"/>
          </a:xfrm>
          <a:prstGeom prst="rect">
            <a:avLst/>
          </a:prstGeom>
        </p:spPr>
      </p:pic>
    </p:spTree>
    <p:extLst>
      <p:ext uri="{BB962C8B-B14F-4D97-AF65-F5344CB8AC3E}">
        <p14:creationId xmlns:p14="http://schemas.microsoft.com/office/powerpoint/2010/main" val="30209928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65A7B-379C-7987-0AC6-5A5FB424294B}"/>
              </a:ext>
            </a:extLst>
          </p:cNvPr>
          <p:cNvSpPr>
            <a:spLocks noGrp="1"/>
          </p:cNvSpPr>
          <p:nvPr>
            <p:ph type="title"/>
          </p:nvPr>
        </p:nvSpPr>
        <p:spPr/>
        <p:txBody>
          <a:bodyPr/>
          <a:lstStyle/>
          <a:p>
            <a:r>
              <a:rPr lang="en-US" dirty="0"/>
              <a:t>Meta Model with Boolean Predictors</a:t>
            </a:r>
          </a:p>
        </p:txBody>
      </p:sp>
      <p:pic>
        <p:nvPicPr>
          <p:cNvPr id="5" name="Picture 4">
            <a:extLst>
              <a:ext uri="{FF2B5EF4-FFF2-40B4-BE49-F238E27FC236}">
                <a16:creationId xmlns:a16="http://schemas.microsoft.com/office/drawing/2014/main" id="{D5B1700B-1559-B54E-6988-52E9EB7A6B55}"/>
              </a:ext>
            </a:extLst>
          </p:cNvPr>
          <p:cNvPicPr>
            <a:picLocks noChangeAspect="1"/>
          </p:cNvPicPr>
          <p:nvPr/>
        </p:nvPicPr>
        <p:blipFill>
          <a:blip r:embed="rId2"/>
          <a:stretch>
            <a:fillRect/>
          </a:stretch>
        </p:blipFill>
        <p:spPr>
          <a:xfrm>
            <a:off x="3664505" y="1690688"/>
            <a:ext cx="4490475" cy="1360750"/>
          </a:xfrm>
          <a:prstGeom prst="rect">
            <a:avLst/>
          </a:prstGeom>
        </p:spPr>
      </p:pic>
      <p:pic>
        <p:nvPicPr>
          <p:cNvPr id="7" name="Picture 6">
            <a:extLst>
              <a:ext uri="{FF2B5EF4-FFF2-40B4-BE49-F238E27FC236}">
                <a16:creationId xmlns:a16="http://schemas.microsoft.com/office/drawing/2014/main" id="{3512791B-7ADA-BAB4-C2A1-C6EE9262E5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6308" y="3196554"/>
            <a:ext cx="6426870" cy="3296321"/>
          </a:xfrm>
          <a:prstGeom prst="rect">
            <a:avLst/>
          </a:prstGeom>
        </p:spPr>
      </p:pic>
    </p:spTree>
    <p:extLst>
      <p:ext uri="{BB962C8B-B14F-4D97-AF65-F5344CB8AC3E}">
        <p14:creationId xmlns:p14="http://schemas.microsoft.com/office/powerpoint/2010/main" val="40788934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5F487-2DAB-2FDD-C3FB-C9D9A38215D2}"/>
              </a:ext>
            </a:extLst>
          </p:cNvPr>
          <p:cNvSpPr>
            <a:spLocks noGrp="1"/>
          </p:cNvSpPr>
          <p:nvPr>
            <p:ph type="title"/>
          </p:nvPr>
        </p:nvSpPr>
        <p:spPr/>
        <p:txBody>
          <a:bodyPr/>
          <a:lstStyle/>
          <a:p>
            <a:r>
              <a:rPr lang="en-US" dirty="0"/>
              <a:t>Spaceship Titanic Competition</a:t>
            </a:r>
          </a:p>
        </p:txBody>
      </p:sp>
      <p:sp>
        <p:nvSpPr>
          <p:cNvPr id="3" name="Content Placeholder 2">
            <a:extLst>
              <a:ext uri="{FF2B5EF4-FFF2-40B4-BE49-F238E27FC236}">
                <a16:creationId xmlns:a16="http://schemas.microsoft.com/office/drawing/2014/main" id="{E21E41B0-7E2E-9996-826D-17BD90CFED7C}"/>
              </a:ext>
            </a:extLst>
          </p:cNvPr>
          <p:cNvSpPr>
            <a:spLocks noGrp="1"/>
          </p:cNvSpPr>
          <p:nvPr>
            <p:ph idx="1"/>
          </p:nvPr>
        </p:nvSpPr>
        <p:spPr/>
        <p:txBody>
          <a:bodyPr>
            <a:normAutofit fontScale="92500"/>
          </a:bodyPr>
          <a:lstStyle/>
          <a:p>
            <a:r>
              <a:rPr lang="en-US" i="1" dirty="0"/>
              <a:t>“Predict which passengers are transported to an alternate dimension”</a:t>
            </a:r>
          </a:p>
          <a:p>
            <a:pPr lvl="1"/>
            <a:r>
              <a:rPr lang="en-US" dirty="0"/>
              <a:t>A traveling spaceship collides with a spacetime anomaly, transporting some passengers to an alternate dimension</a:t>
            </a:r>
          </a:p>
          <a:p>
            <a:pPr lvl="1"/>
            <a:r>
              <a:rPr lang="en-US" dirty="0"/>
              <a:t>Predict which passengers were transported</a:t>
            </a:r>
          </a:p>
          <a:p>
            <a:r>
              <a:rPr lang="en-US" dirty="0"/>
              <a:t>Ongoing </a:t>
            </a:r>
            <a:r>
              <a:rPr lang="en-US" dirty="0">
                <a:hlinkClick r:id="rId2"/>
              </a:rPr>
              <a:t>Kaggle competition</a:t>
            </a:r>
            <a:r>
              <a:rPr lang="en-US" dirty="0"/>
              <a:t> set up by the Kaggle team, with synthetic data</a:t>
            </a:r>
          </a:p>
          <a:p>
            <a:r>
              <a:rPr lang="en-US" dirty="0"/>
              <a:t>Standard supervised learning task to predict a binary outcome using a tabular dataset</a:t>
            </a:r>
          </a:p>
          <a:p>
            <a:r>
              <a:rPr lang="en-US" dirty="0"/>
              <a:t>Data is split (by Kaggle) into a training set and a test set</a:t>
            </a:r>
          </a:p>
          <a:p>
            <a:r>
              <a:rPr lang="en-US" dirty="0"/>
              <a:t>Predictions made on the test set are uploaded and </a:t>
            </a:r>
            <a:r>
              <a:rPr lang="en-US" dirty="0" err="1"/>
              <a:t>autograded</a:t>
            </a:r>
            <a:r>
              <a:rPr lang="en-US" dirty="0"/>
              <a:t> </a:t>
            </a:r>
          </a:p>
          <a:p>
            <a:r>
              <a:rPr lang="en-US" dirty="0"/>
              <a:t>A leaderboard tracks the performance of your model relative to peers</a:t>
            </a:r>
          </a:p>
        </p:txBody>
      </p:sp>
      <p:pic>
        <p:nvPicPr>
          <p:cNvPr id="5" name="Picture 4">
            <a:extLst>
              <a:ext uri="{FF2B5EF4-FFF2-40B4-BE49-F238E27FC236}">
                <a16:creationId xmlns:a16="http://schemas.microsoft.com/office/drawing/2014/main" id="{0CF119F5-26D7-F096-413A-4DEDC2F527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20545" y="555490"/>
            <a:ext cx="2469867" cy="953931"/>
          </a:xfrm>
          <a:prstGeom prst="rect">
            <a:avLst/>
          </a:prstGeom>
        </p:spPr>
      </p:pic>
    </p:spTree>
    <p:extLst>
      <p:ext uri="{BB962C8B-B14F-4D97-AF65-F5344CB8AC3E}">
        <p14:creationId xmlns:p14="http://schemas.microsoft.com/office/powerpoint/2010/main" val="37151854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FAA4F-ACFD-5C2F-E812-328D6D6915CF}"/>
              </a:ext>
            </a:extLst>
          </p:cNvPr>
          <p:cNvSpPr>
            <a:spLocks noGrp="1"/>
          </p:cNvSpPr>
          <p:nvPr>
            <p:ph type="title"/>
          </p:nvPr>
        </p:nvSpPr>
        <p:spPr/>
        <p:txBody>
          <a:bodyPr/>
          <a:lstStyle/>
          <a:p>
            <a:r>
              <a:rPr lang="en-US" dirty="0"/>
              <a:t>Test Set Classification Accuracy</a:t>
            </a:r>
          </a:p>
        </p:txBody>
      </p:sp>
      <p:graphicFrame>
        <p:nvGraphicFramePr>
          <p:cNvPr id="4" name="Table 4">
            <a:extLst>
              <a:ext uri="{FF2B5EF4-FFF2-40B4-BE49-F238E27FC236}">
                <a16:creationId xmlns:a16="http://schemas.microsoft.com/office/drawing/2014/main" id="{D1217F34-29B7-F47B-AAD3-59FFACDA50FD}"/>
              </a:ext>
            </a:extLst>
          </p:cNvPr>
          <p:cNvGraphicFramePr>
            <a:graphicFrameLocks noGrp="1"/>
          </p:cNvGraphicFramePr>
          <p:nvPr>
            <p:extLst>
              <p:ext uri="{D42A27DB-BD31-4B8C-83A1-F6EECF244321}">
                <p14:modId xmlns:p14="http://schemas.microsoft.com/office/powerpoint/2010/main" val="3461751170"/>
              </p:ext>
            </p:extLst>
          </p:nvPr>
        </p:nvGraphicFramePr>
        <p:xfrm>
          <a:off x="1930400" y="2024836"/>
          <a:ext cx="8128000" cy="74168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1368495656"/>
                    </a:ext>
                  </a:extLst>
                </a:gridCol>
                <a:gridCol w="1625600">
                  <a:extLst>
                    <a:ext uri="{9D8B030D-6E8A-4147-A177-3AD203B41FA5}">
                      <a16:colId xmlns:a16="http://schemas.microsoft.com/office/drawing/2014/main" val="1925309890"/>
                    </a:ext>
                  </a:extLst>
                </a:gridCol>
                <a:gridCol w="1625600">
                  <a:extLst>
                    <a:ext uri="{9D8B030D-6E8A-4147-A177-3AD203B41FA5}">
                      <a16:colId xmlns:a16="http://schemas.microsoft.com/office/drawing/2014/main" val="4169779275"/>
                    </a:ext>
                  </a:extLst>
                </a:gridCol>
                <a:gridCol w="1625600">
                  <a:extLst>
                    <a:ext uri="{9D8B030D-6E8A-4147-A177-3AD203B41FA5}">
                      <a16:colId xmlns:a16="http://schemas.microsoft.com/office/drawing/2014/main" val="882637976"/>
                    </a:ext>
                  </a:extLst>
                </a:gridCol>
                <a:gridCol w="1625600">
                  <a:extLst>
                    <a:ext uri="{9D8B030D-6E8A-4147-A177-3AD203B41FA5}">
                      <a16:colId xmlns:a16="http://schemas.microsoft.com/office/drawing/2014/main" val="1515975444"/>
                    </a:ext>
                  </a:extLst>
                </a:gridCol>
              </a:tblGrid>
              <a:tr h="370840">
                <a:tc>
                  <a:txBody>
                    <a:bodyPr/>
                    <a:lstStyle/>
                    <a:p>
                      <a:r>
                        <a:rPr lang="en-US" dirty="0"/>
                        <a:t>LASSO</a:t>
                      </a:r>
                    </a:p>
                  </a:txBody>
                  <a:tcPr/>
                </a:tc>
                <a:tc>
                  <a:txBody>
                    <a:bodyPr/>
                    <a:lstStyle/>
                    <a:p>
                      <a:r>
                        <a:rPr lang="en-US" dirty="0"/>
                        <a:t>Random Forest</a:t>
                      </a:r>
                    </a:p>
                  </a:txBody>
                  <a:tcPr/>
                </a:tc>
                <a:tc>
                  <a:txBody>
                    <a:bodyPr/>
                    <a:lstStyle/>
                    <a:p>
                      <a:r>
                        <a:rPr lang="en-US" dirty="0" err="1"/>
                        <a:t>XGBoost</a:t>
                      </a:r>
                      <a:endParaRPr lang="en-US" dirty="0"/>
                    </a:p>
                  </a:txBody>
                  <a:tcPr/>
                </a:tc>
                <a:tc>
                  <a:txBody>
                    <a:bodyPr/>
                    <a:lstStyle/>
                    <a:p>
                      <a:r>
                        <a:rPr lang="en-US" dirty="0"/>
                        <a:t>Meta (Prob)</a:t>
                      </a:r>
                    </a:p>
                  </a:txBody>
                  <a:tcPr/>
                </a:tc>
                <a:tc>
                  <a:txBody>
                    <a:bodyPr/>
                    <a:lstStyle/>
                    <a:p>
                      <a:r>
                        <a:rPr lang="en-US" dirty="0"/>
                        <a:t>Meta (Bool)</a:t>
                      </a:r>
                    </a:p>
                  </a:txBody>
                  <a:tcPr/>
                </a:tc>
                <a:extLst>
                  <a:ext uri="{0D108BD9-81ED-4DB2-BD59-A6C34878D82A}">
                    <a16:rowId xmlns:a16="http://schemas.microsoft.com/office/drawing/2014/main" val="2048932205"/>
                  </a:ext>
                </a:extLst>
              </a:tr>
              <a:tr h="370840">
                <a:tc>
                  <a:txBody>
                    <a:bodyPr/>
                    <a:lstStyle/>
                    <a:p>
                      <a:r>
                        <a:rPr lang="en-US" dirty="0"/>
                        <a:t>79.73%</a:t>
                      </a:r>
                    </a:p>
                  </a:txBody>
                  <a:tcPr/>
                </a:tc>
                <a:tc>
                  <a:txBody>
                    <a:bodyPr/>
                    <a:lstStyle/>
                    <a:p>
                      <a:r>
                        <a:rPr lang="en-US" dirty="0"/>
                        <a:t>79.50%</a:t>
                      </a:r>
                    </a:p>
                  </a:txBody>
                  <a:tcPr/>
                </a:tc>
                <a:tc>
                  <a:txBody>
                    <a:bodyPr/>
                    <a:lstStyle/>
                    <a:p>
                      <a:r>
                        <a:rPr lang="en-US" dirty="0"/>
                        <a:t>80.20%</a:t>
                      </a:r>
                    </a:p>
                  </a:txBody>
                  <a:tcPr/>
                </a:tc>
                <a:tc>
                  <a:txBody>
                    <a:bodyPr/>
                    <a:lstStyle/>
                    <a:p>
                      <a:r>
                        <a:rPr lang="en-US" dirty="0"/>
                        <a:t>80.43%</a:t>
                      </a:r>
                    </a:p>
                  </a:txBody>
                  <a:tcPr/>
                </a:tc>
                <a:tc>
                  <a:txBody>
                    <a:bodyPr/>
                    <a:lstStyle/>
                    <a:p>
                      <a:r>
                        <a:rPr lang="en-US" dirty="0"/>
                        <a:t>80.22%</a:t>
                      </a:r>
                    </a:p>
                  </a:txBody>
                  <a:tcPr/>
                </a:tc>
                <a:extLst>
                  <a:ext uri="{0D108BD9-81ED-4DB2-BD59-A6C34878D82A}">
                    <a16:rowId xmlns:a16="http://schemas.microsoft.com/office/drawing/2014/main" val="571298859"/>
                  </a:ext>
                </a:extLst>
              </a:tr>
            </a:tbl>
          </a:graphicData>
        </a:graphic>
      </p:graphicFrame>
      <p:sp>
        <p:nvSpPr>
          <p:cNvPr id="5" name="TextBox 4">
            <a:extLst>
              <a:ext uri="{FF2B5EF4-FFF2-40B4-BE49-F238E27FC236}">
                <a16:creationId xmlns:a16="http://schemas.microsoft.com/office/drawing/2014/main" id="{59DC0D7B-3B48-FDB2-7AB0-E1AC7CC38DE1}"/>
              </a:ext>
            </a:extLst>
          </p:cNvPr>
          <p:cNvSpPr txBox="1"/>
          <p:nvPr/>
        </p:nvSpPr>
        <p:spPr>
          <a:xfrm>
            <a:off x="1156677" y="3829538"/>
            <a:ext cx="9823938" cy="954107"/>
          </a:xfrm>
          <a:prstGeom prst="rect">
            <a:avLst/>
          </a:prstGeom>
          <a:noFill/>
        </p:spPr>
        <p:txBody>
          <a:bodyPr wrap="square" rtlCol="0">
            <a:spAutoFit/>
          </a:bodyPr>
          <a:lstStyle/>
          <a:p>
            <a:pPr marL="285750" indent="-285750">
              <a:buFont typeface="Arial" panose="020B0604020202020204" pitchFamily="34" charset="0"/>
              <a:buChar char="•"/>
            </a:pPr>
            <a:r>
              <a:rPr lang="en-US" sz="2800" dirty="0"/>
              <a:t>The Meta (Prob) performance achieved position 398 out of 2268 on the competition’s leaderboard </a:t>
            </a:r>
          </a:p>
        </p:txBody>
      </p:sp>
    </p:spTree>
    <p:extLst>
      <p:ext uri="{BB962C8B-B14F-4D97-AF65-F5344CB8AC3E}">
        <p14:creationId xmlns:p14="http://schemas.microsoft.com/office/powerpoint/2010/main" val="37780833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FA62-4406-E029-E0A3-F9E2FCA22D59}"/>
              </a:ext>
            </a:extLst>
          </p:cNvPr>
          <p:cNvSpPr>
            <a:spLocks noGrp="1"/>
          </p:cNvSpPr>
          <p:nvPr>
            <p:ph type="title"/>
          </p:nvPr>
        </p:nvSpPr>
        <p:spPr/>
        <p:txBody>
          <a:bodyPr/>
          <a:lstStyle/>
          <a:p>
            <a:r>
              <a:rPr lang="en-US" dirty="0"/>
              <a:t>Discussion</a:t>
            </a:r>
          </a:p>
        </p:txBody>
      </p:sp>
      <p:sp>
        <p:nvSpPr>
          <p:cNvPr id="3" name="Text Placeholder 2">
            <a:extLst>
              <a:ext uri="{FF2B5EF4-FFF2-40B4-BE49-F238E27FC236}">
                <a16:creationId xmlns:a16="http://schemas.microsoft.com/office/drawing/2014/main" id="{5FB15C78-32AE-5B89-6515-9918271D45D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2998313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85BE3-7331-5185-DB82-5B11F476C334}"/>
              </a:ext>
            </a:extLst>
          </p:cNvPr>
          <p:cNvSpPr>
            <a:spLocks noGrp="1"/>
          </p:cNvSpPr>
          <p:nvPr>
            <p:ph type="title"/>
          </p:nvPr>
        </p:nvSpPr>
        <p:spPr/>
        <p:txBody>
          <a:bodyPr/>
          <a:lstStyle/>
          <a:p>
            <a:r>
              <a:rPr lang="en-US" dirty="0"/>
              <a:t>Model Performance</a:t>
            </a:r>
          </a:p>
        </p:txBody>
      </p:sp>
      <p:sp>
        <p:nvSpPr>
          <p:cNvPr id="3" name="Content Placeholder 2">
            <a:extLst>
              <a:ext uri="{FF2B5EF4-FFF2-40B4-BE49-F238E27FC236}">
                <a16:creationId xmlns:a16="http://schemas.microsoft.com/office/drawing/2014/main" id="{996A198D-9045-6256-94AC-C494EFE2A53F}"/>
              </a:ext>
            </a:extLst>
          </p:cNvPr>
          <p:cNvSpPr>
            <a:spLocks noGrp="1"/>
          </p:cNvSpPr>
          <p:nvPr>
            <p:ph idx="1"/>
          </p:nvPr>
        </p:nvSpPr>
        <p:spPr/>
        <p:txBody>
          <a:bodyPr/>
          <a:lstStyle/>
          <a:p>
            <a:r>
              <a:rPr lang="en-US" dirty="0" err="1"/>
              <a:t>XGBoost</a:t>
            </a:r>
            <a:r>
              <a:rPr lang="en-US" dirty="0"/>
              <a:t> was the best performing base model, which is in line with empirical results shown in other competitions and studies.</a:t>
            </a:r>
          </a:p>
          <a:p>
            <a:r>
              <a:rPr lang="en-US" dirty="0"/>
              <a:t>LASSO performed well and valued predictors differently than the other two base models.  The different “perspective” that LASSO offered may have contributed to the effectiveness of the meta models.</a:t>
            </a:r>
          </a:p>
          <a:p>
            <a:r>
              <a:rPr lang="en-US" dirty="0"/>
              <a:t>The probability-based meta model performed better than the Boolean-based one.  This makes sense since converted a numeric probability to a Boolean value results in significant data loss.</a:t>
            </a:r>
          </a:p>
        </p:txBody>
      </p:sp>
    </p:spTree>
    <p:extLst>
      <p:ext uri="{BB962C8B-B14F-4D97-AF65-F5344CB8AC3E}">
        <p14:creationId xmlns:p14="http://schemas.microsoft.com/office/powerpoint/2010/main" val="11423823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AD878-A2BD-4E55-8C21-CDF271FF1D74}"/>
              </a:ext>
            </a:extLst>
          </p:cNvPr>
          <p:cNvSpPr>
            <a:spLocks noGrp="1"/>
          </p:cNvSpPr>
          <p:nvPr>
            <p:ph type="title"/>
          </p:nvPr>
        </p:nvSpPr>
        <p:spPr/>
        <p:txBody>
          <a:bodyPr/>
          <a:lstStyle/>
          <a:p>
            <a:r>
              <a:rPr lang="en-US" dirty="0"/>
              <a:t>Future Extensions</a:t>
            </a:r>
          </a:p>
        </p:txBody>
      </p:sp>
      <p:sp>
        <p:nvSpPr>
          <p:cNvPr id="3" name="Content Placeholder 2">
            <a:extLst>
              <a:ext uri="{FF2B5EF4-FFF2-40B4-BE49-F238E27FC236}">
                <a16:creationId xmlns:a16="http://schemas.microsoft.com/office/drawing/2014/main" id="{37E4177C-C5D2-0E13-19F5-82FD80E7C6A2}"/>
              </a:ext>
            </a:extLst>
          </p:cNvPr>
          <p:cNvSpPr>
            <a:spLocks noGrp="1"/>
          </p:cNvSpPr>
          <p:nvPr>
            <p:ph idx="1"/>
          </p:nvPr>
        </p:nvSpPr>
        <p:spPr/>
        <p:txBody>
          <a:bodyPr/>
          <a:lstStyle/>
          <a:p>
            <a:r>
              <a:rPr lang="en-US" dirty="0"/>
              <a:t>Add some or all of the original predictors to the set of predictors for the meta models</a:t>
            </a:r>
          </a:p>
          <a:p>
            <a:r>
              <a:rPr lang="en-US" dirty="0"/>
              <a:t>Build different stacking models by varying the training and cross-validation approaches</a:t>
            </a:r>
          </a:p>
          <a:p>
            <a:r>
              <a:rPr lang="en-US" dirty="0"/>
              <a:t>Add additional base models</a:t>
            </a:r>
          </a:p>
          <a:p>
            <a:pPr lvl="1"/>
            <a:r>
              <a:rPr lang="en-US" dirty="0"/>
              <a:t>BART</a:t>
            </a:r>
          </a:p>
          <a:p>
            <a:pPr lvl="1"/>
            <a:r>
              <a:rPr lang="en-US" dirty="0"/>
              <a:t>NNs</a:t>
            </a:r>
          </a:p>
          <a:p>
            <a:pPr lvl="1"/>
            <a:r>
              <a:rPr lang="en-US" dirty="0" err="1"/>
              <a:t>XGBoost</a:t>
            </a:r>
            <a:r>
              <a:rPr lang="en-US" dirty="0"/>
              <a:t> models with different hyperparameters</a:t>
            </a:r>
          </a:p>
          <a:p>
            <a:r>
              <a:rPr lang="en-US" dirty="0"/>
              <a:t>Use sequential hyperparameter search instead of a fixed starting set of hyperparameters to test</a:t>
            </a:r>
          </a:p>
          <a:p>
            <a:endParaRPr lang="en-US" dirty="0"/>
          </a:p>
        </p:txBody>
      </p:sp>
    </p:spTree>
    <p:extLst>
      <p:ext uri="{BB962C8B-B14F-4D97-AF65-F5344CB8AC3E}">
        <p14:creationId xmlns:p14="http://schemas.microsoft.com/office/powerpoint/2010/main" val="29387064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E8817-C674-C3AA-13C0-5CD23669DE17}"/>
              </a:ext>
            </a:extLst>
          </p:cNvPr>
          <p:cNvSpPr>
            <a:spLocks noGrp="1"/>
          </p:cNvSpPr>
          <p:nvPr>
            <p:ph type="title"/>
          </p:nvPr>
        </p:nvSpPr>
        <p:spPr/>
        <p:txBody>
          <a:bodyPr/>
          <a:lstStyle/>
          <a:p>
            <a:r>
              <a:rPr lang="en-US" dirty="0"/>
              <a:t>End</a:t>
            </a:r>
          </a:p>
        </p:txBody>
      </p:sp>
      <p:sp>
        <p:nvSpPr>
          <p:cNvPr id="3" name="Text Placeholder 2">
            <a:extLst>
              <a:ext uri="{FF2B5EF4-FFF2-40B4-BE49-F238E27FC236}">
                <a16:creationId xmlns:a16="http://schemas.microsoft.com/office/drawing/2014/main" id="{7474F22D-502C-10FD-171C-8C16F5BB666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050096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00F36-B145-D6C3-9651-8C3CCE795C00}"/>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58BF3836-A8BC-9C7B-C72F-FF82B9C063C8}"/>
              </a:ext>
            </a:extLst>
          </p:cNvPr>
          <p:cNvSpPr>
            <a:spLocks noGrp="1"/>
          </p:cNvSpPr>
          <p:nvPr>
            <p:ph idx="1"/>
          </p:nvPr>
        </p:nvSpPr>
        <p:spPr/>
        <p:txBody>
          <a:bodyPr/>
          <a:lstStyle/>
          <a:p>
            <a:r>
              <a:rPr lang="en-US" dirty="0"/>
              <a:t>Feature Engineering – Create meaningful features from the data</a:t>
            </a:r>
          </a:p>
          <a:p>
            <a:r>
              <a:rPr lang="en-US" dirty="0"/>
              <a:t>Data Imputation – Impute missing data optimally</a:t>
            </a:r>
          </a:p>
          <a:p>
            <a:r>
              <a:rPr lang="en-US" dirty="0"/>
              <a:t>Modeling – Build and test the performance of multiple classification models</a:t>
            </a:r>
          </a:p>
          <a:p>
            <a:r>
              <a:rPr lang="en-US" dirty="0"/>
              <a:t>Stacking – Utilize different stacking methods, and compare their performance with each other and with singular-model methods</a:t>
            </a:r>
          </a:p>
        </p:txBody>
      </p:sp>
    </p:spTree>
    <p:extLst>
      <p:ext uri="{BB962C8B-B14F-4D97-AF65-F5344CB8AC3E}">
        <p14:creationId xmlns:p14="http://schemas.microsoft.com/office/powerpoint/2010/main" val="221299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AAD1F-4A1B-D6B7-FE19-BF66B6575FD7}"/>
              </a:ext>
            </a:extLst>
          </p:cNvPr>
          <p:cNvSpPr>
            <a:spLocks noGrp="1"/>
          </p:cNvSpPr>
          <p:nvPr>
            <p:ph type="title"/>
          </p:nvPr>
        </p:nvSpPr>
        <p:spPr/>
        <p:txBody>
          <a:bodyPr/>
          <a:lstStyle/>
          <a:p>
            <a:r>
              <a:rPr lang="en-US" dirty="0"/>
              <a:t>Dataset</a:t>
            </a:r>
          </a:p>
        </p:txBody>
      </p:sp>
      <p:sp>
        <p:nvSpPr>
          <p:cNvPr id="3" name="Content Placeholder 2">
            <a:extLst>
              <a:ext uri="{FF2B5EF4-FFF2-40B4-BE49-F238E27FC236}">
                <a16:creationId xmlns:a16="http://schemas.microsoft.com/office/drawing/2014/main" id="{6AAF07BA-7B4E-9F8F-69F0-9C45FE0D1B27}"/>
              </a:ext>
            </a:extLst>
          </p:cNvPr>
          <p:cNvSpPr>
            <a:spLocks noGrp="1"/>
          </p:cNvSpPr>
          <p:nvPr>
            <p:ph idx="1"/>
          </p:nvPr>
        </p:nvSpPr>
        <p:spPr/>
        <p:txBody>
          <a:bodyPr>
            <a:normAutofit fontScale="70000" lnSpcReduction="20000"/>
          </a:bodyPr>
          <a:lstStyle/>
          <a:p>
            <a:r>
              <a:rPr lang="en-US" dirty="0"/>
              <a:t>CSV files with 14 columns and 8693(train)/4277(test) rows</a:t>
            </a:r>
          </a:p>
          <a:p>
            <a:r>
              <a:rPr lang="en-US" dirty="0"/>
              <a:t>Roughly 2% missing data</a:t>
            </a:r>
          </a:p>
          <a:p>
            <a:r>
              <a:rPr lang="en-US" dirty="0"/>
              <a:t>Predictors:</a:t>
            </a:r>
          </a:p>
          <a:p>
            <a:pPr lvl="1"/>
            <a:r>
              <a:rPr lang="en-US" dirty="0" err="1"/>
              <a:t>PassengerId</a:t>
            </a:r>
            <a:r>
              <a:rPr lang="en-US" dirty="0"/>
              <a:t> – Unique id for each passenger, consisting of a group id portion and an individual (within-group) portion.</a:t>
            </a:r>
          </a:p>
          <a:p>
            <a:pPr lvl="1"/>
            <a:r>
              <a:rPr lang="en-US" dirty="0" err="1"/>
              <a:t>HomePlanet</a:t>
            </a:r>
            <a:r>
              <a:rPr lang="en-US" dirty="0"/>
              <a:t> – The planet the passenger departed from</a:t>
            </a:r>
          </a:p>
          <a:p>
            <a:pPr lvl="1"/>
            <a:r>
              <a:rPr lang="en-US" dirty="0"/>
              <a:t>Destination – The passenger’s destination planet</a:t>
            </a:r>
          </a:p>
          <a:p>
            <a:pPr lvl="1"/>
            <a:r>
              <a:rPr lang="en-US" dirty="0" err="1"/>
              <a:t>CryoSleep</a:t>
            </a:r>
            <a:r>
              <a:rPr lang="en-US" dirty="0"/>
              <a:t> – Whether the passenger is in suspended animation or not</a:t>
            </a:r>
          </a:p>
          <a:p>
            <a:pPr lvl="1"/>
            <a:r>
              <a:rPr lang="en-US" dirty="0"/>
              <a:t>Cabin – The room, consisting of deck, side, and room number components</a:t>
            </a:r>
          </a:p>
          <a:p>
            <a:pPr lvl="1"/>
            <a:r>
              <a:rPr lang="en-US" dirty="0"/>
              <a:t>Age – The age in years of the passenger</a:t>
            </a:r>
          </a:p>
          <a:p>
            <a:pPr lvl="1"/>
            <a:r>
              <a:rPr lang="en-US" dirty="0"/>
              <a:t>VIP – Whether the passenger is a VIP or not</a:t>
            </a:r>
          </a:p>
          <a:p>
            <a:pPr lvl="1"/>
            <a:r>
              <a:rPr lang="en-US" dirty="0" err="1"/>
              <a:t>RoomService</a:t>
            </a:r>
            <a:r>
              <a:rPr lang="en-US" dirty="0"/>
              <a:t>, </a:t>
            </a:r>
            <a:r>
              <a:rPr lang="en-US" dirty="0" err="1"/>
              <a:t>FoodCourt</a:t>
            </a:r>
            <a:r>
              <a:rPr lang="en-US" dirty="0"/>
              <a:t>, </a:t>
            </a:r>
            <a:r>
              <a:rPr lang="en-US" dirty="0" err="1"/>
              <a:t>ShoppingMall</a:t>
            </a:r>
            <a:r>
              <a:rPr lang="en-US" dirty="0"/>
              <a:t>, Spa, </a:t>
            </a:r>
            <a:r>
              <a:rPr lang="en-US" dirty="0" err="1"/>
              <a:t>VRDeck</a:t>
            </a:r>
            <a:r>
              <a:rPr lang="en-US" dirty="0"/>
              <a:t> – Amount of money spent at various locations</a:t>
            </a:r>
          </a:p>
          <a:p>
            <a:pPr lvl="1"/>
            <a:r>
              <a:rPr lang="en-US" dirty="0"/>
              <a:t>Name – The passenger’s full name</a:t>
            </a:r>
          </a:p>
          <a:p>
            <a:r>
              <a:rPr lang="en-US" dirty="0"/>
              <a:t>Response:</a:t>
            </a:r>
          </a:p>
          <a:p>
            <a:pPr lvl="1"/>
            <a:r>
              <a:rPr lang="en-US" dirty="0"/>
              <a:t>Transported – Whether the passenger was transported to an alternate dimension or not.</a:t>
            </a:r>
          </a:p>
          <a:p>
            <a:pPr lvl="1"/>
            <a:endParaRPr lang="en-US" dirty="0"/>
          </a:p>
        </p:txBody>
      </p:sp>
    </p:spTree>
    <p:extLst>
      <p:ext uri="{BB962C8B-B14F-4D97-AF65-F5344CB8AC3E}">
        <p14:creationId xmlns:p14="http://schemas.microsoft.com/office/powerpoint/2010/main" val="2736441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54D9A-AD26-0DC1-E9FD-D3081A9F9A0D}"/>
              </a:ext>
            </a:extLst>
          </p:cNvPr>
          <p:cNvSpPr>
            <a:spLocks noGrp="1"/>
          </p:cNvSpPr>
          <p:nvPr>
            <p:ph type="title"/>
          </p:nvPr>
        </p:nvSpPr>
        <p:spPr/>
        <p:txBody>
          <a:bodyPr/>
          <a:lstStyle/>
          <a:p>
            <a:r>
              <a:rPr lang="en-US" dirty="0"/>
              <a:t>Exploratory Data Analysis</a:t>
            </a:r>
          </a:p>
        </p:txBody>
      </p:sp>
      <p:sp>
        <p:nvSpPr>
          <p:cNvPr id="3" name="Text Placeholder 2">
            <a:extLst>
              <a:ext uri="{FF2B5EF4-FFF2-40B4-BE49-F238E27FC236}">
                <a16:creationId xmlns:a16="http://schemas.microsoft.com/office/drawing/2014/main" id="{A86AD71D-0502-8489-F482-B326349B3D2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73693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EAB0-866A-73DD-2A44-74AAFCA3966F}"/>
              </a:ext>
            </a:extLst>
          </p:cNvPr>
          <p:cNvSpPr>
            <a:spLocks noGrp="1"/>
          </p:cNvSpPr>
          <p:nvPr>
            <p:ph type="title"/>
          </p:nvPr>
        </p:nvSpPr>
        <p:spPr/>
        <p:txBody>
          <a:bodyPr/>
          <a:lstStyle/>
          <a:p>
            <a:r>
              <a:rPr lang="en-US" dirty="0"/>
              <a:t>Real-Time 3d Visualization in Unreal Engine 5</a:t>
            </a:r>
          </a:p>
        </p:txBody>
      </p:sp>
      <p:pic>
        <p:nvPicPr>
          <p:cNvPr id="6" name="Picture Placeholder 5">
            <a:extLst>
              <a:ext uri="{FF2B5EF4-FFF2-40B4-BE49-F238E27FC236}">
                <a16:creationId xmlns:a16="http://schemas.microsoft.com/office/drawing/2014/main" id="{A9203567-484E-4A7C-E2F8-06ADE971AC52}"/>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8338" t="-33" r="34962" b="33"/>
          <a:stretch/>
        </p:blipFill>
        <p:spPr>
          <a:xfrm>
            <a:off x="5183188" y="987425"/>
            <a:ext cx="6172200" cy="4873625"/>
          </a:xfrm>
        </p:spPr>
      </p:pic>
      <p:sp>
        <p:nvSpPr>
          <p:cNvPr id="4" name="Text Placeholder 3">
            <a:extLst>
              <a:ext uri="{FF2B5EF4-FFF2-40B4-BE49-F238E27FC236}">
                <a16:creationId xmlns:a16="http://schemas.microsoft.com/office/drawing/2014/main" id="{044B4C12-B3AE-ADDB-ABE2-824A9CA87BED}"/>
              </a:ext>
            </a:extLst>
          </p:cNvPr>
          <p:cNvSpPr>
            <a:spLocks noGrp="1"/>
          </p:cNvSpPr>
          <p:nvPr>
            <p:ph type="body" sz="half" idx="2"/>
          </p:nvPr>
        </p:nvSpPr>
        <p:spPr/>
        <p:txBody>
          <a:bodyPr/>
          <a:lstStyle/>
          <a:p>
            <a:r>
              <a:rPr lang="en-US" dirty="0"/>
              <a:t>Each sphere represents a passenger.  Decks are represented by position on the up/down axis, sides are represented by the separation on the left/right axis, and cabin numbers are represented in order by position on the forward/backward axis. Red represents transported, green not transported, and grey is unknown (in the test set).  Passengers with a luminous blue cross indicate </a:t>
            </a:r>
            <a:r>
              <a:rPr lang="en-US" dirty="0" err="1"/>
              <a:t>cryosleep</a:t>
            </a:r>
            <a:r>
              <a:rPr lang="en-US" dirty="0"/>
              <a:t>.</a:t>
            </a:r>
          </a:p>
          <a:p>
            <a:endParaRPr lang="en-US" dirty="0"/>
          </a:p>
          <a:p>
            <a:r>
              <a:rPr lang="en-US" dirty="0"/>
              <a:t>One takeaway from this visualization was the seemingly spatial clustering of transported passengers.</a:t>
            </a:r>
          </a:p>
        </p:txBody>
      </p:sp>
    </p:spTree>
    <p:extLst>
      <p:ext uri="{BB962C8B-B14F-4D97-AF65-F5344CB8AC3E}">
        <p14:creationId xmlns:p14="http://schemas.microsoft.com/office/powerpoint/2010/main" val="1051943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DF0B3-147A-0C50-FBBB-C6CD8EB454BE}"/>
              </a:ext>
            </a:extLst>
          </p:cNvPr>
          <p:cNvSpPr>
            <a:spLocks noGrp="1"/>
          </p:cNvSpPr>
          <p:nvPr>
            <p:ph type="title"/>
          </p:nvPr>
        </p:nvSpPr>
        <p:spPr/>
        <p:txBody>
          <a:bodyPr/>
          <a:lstStyle/>
          <a:p>
            <a:r>
              <a:rPr lang="en-US" dirty="0"/>
              <a:t>Correlation Analysis</a:t>
            </a:r>
          </a:p>
        </p:txBody>
      </p:sp>
      <p:pic>
        <p:nvPicPr>
          <p:cNvPr id="6" name="Picture Placeholder 5">
            <a:extLst>
              <a:ext uri="{FF2B5EF4-FFF2-40B4-BE49-F238E27FC236}">
                <a16:creationId xmlns:a16="http://schemas.microsoft.com/office/drawing/2014/main" id="{E8A5CF7B-5081-DC3D-7D65-32AC62165450}"/>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3771" r="13771"/>
          <a:stretch/>
        </p:blipFill>
        <p:spPr>
          <a:xfrm>
            <a:off x="5183188" y="987425"/>
            <a:ext cx="6172200" cy="5312435"/>
          </a:xfrm>
        </p:spPr>
      </p:pic>
      <p:sp>
        <p:nvSpPr>
          <p:cNvPr id="4" name="Text Placeholder 3">
            <a:extLst>
              <a:ext uri="{FF2B5EF4-FFF2-40B4-BE49-F238E27FC236}">
                <a16:creationId xmlns:a16="http://schemas.microsoft.com/office/drawing/2014/main" id="{C63E984F-8A4C-546C-FF3A-8B05AA8412DD}"/>
              </a:ext>
            </a:extLst>
          </p:cNvPr>
          <p:cNvSpPr>
            <a:spLocks noGrp="1"/>
          </p:cNvSpPr>
          <p:nvPr>
            <p:ph type="body" sz="half" idx="2"/>
          </p:nvPr>
        </p:nvSpPr>
        <p:spPr/>
        <p:txBody>
          <a:bodyPr/>
          <a:lstStyle/>
          <a:p>
            <a:r>
              <a:rPr lang="en-US" dirty="0"/>
              <a:t>Correlation plot of various predictors and the response.  Various correlations exist.  Notable are the positive correlations between Transported and the spending predictors, as well as the negative correlation between Transported and </a:t>
            </a:r>
            <a:r>
              <a:rPr lang="en-US" dirty="0" err="1"/>
              <a:t>CryoSleep</a:t>
            </a:r>
            <a:r>
              <a:rPr lang="en-US" dirty="0"/>
              <a:t>.</a:t>
            </a:r>
          </a:p>
        </p:txBody>
      </p:sp>
    </p:spTree>
    <p:extLst>
      <p:ext uri="{BB962C8B-B14F-4D97-AF65-F5344CB8AC3E}">
        <p14:creationId xmlns:p14="http://schemas.microsoft.com/office/powerpoint/2010/main" val="2971074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C1C3F-B697-832E-481A-5FC575DCB6F0}"/>
              </a:ext>
            </a:extLst>
          </p:cNvPr>
          <p:cNvSpPr>
            <a:spLocks noGrp="1"/>
          </p:cNvSpPr>
          <p:nvPr>
            <p:ph type="title"/>
          </p:nvPr>
        </p:nvSpPr>
        <p:spPr/>
        <p:txBody>
          <a:bodyPr/>
          <a:lstStyle/>
          <a:p>
            <a:r>
              <a:rPr lang="en-US" dirty="0"/>
              <a:t>Exploration of Spending and Age</a:t>
            </a:r>
          </a:p>
        </p:txBody>
      </p:sp>
      <p:pic>
        <p:nvPicPr>
          <p:cNvPr id="6" name="Picture Placeholder 5">
            <a:extLst>
              <a:ext uri="{FF2B5EF4-FFF2-40B4-BE49-F238E27FC236}">
                <a16:creationId xmlns:a16="http://schemas.microsoft.com/office/drawing/2014/main" id="{640475EB-97EA-A114-716B-D95DCCA5D3A9}"/>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877" b="877"/>
          <a:stretch/>
        </p:blipFill>
        <p:spPr>
          <a:xfrm>
            <a:off x="4062845" y="987426"/>
            <a:ext cx="8011391" cy="4114510"/>
          </a:xfrm>
        </p:spPr>
      </p:pic>
      <p:sp>
        <p:nvSpPr>
          <p:cNvPr id="4" name="Text Placeholder 3">
            <a:extLst>
              <a:ext uri="{FF2B5EF4-FFF2-40B4-BE49-F238E27FC236}">
                <a16:creationId xmlns:a16="http://schemas.microsoft.com/office/drawing/2014/main" id="{1A464B67-381E-6BDB-3DDE-D2E5FC6CF32D}"/>
              </a:ext>
            </a:extLst>
          </p:cNvPr>
          <p:cNvSpPr>
            <a:spLocks noGrp="1"/>
          </p:cNvSpPr>
          <p:nvPr>
            <p:ph type="body" sz="half" idx="2"/>
          </p:nvPr>
        </p:nvSpPr>
        <p:spPr>
          <a:xfrm>
            <a:off x="839789" y="2057400"/>
            <a:ext cx="3046412" cy="3811588"/>
          </a:xfrm>
        </p:spPr>
        <p:txBody>
          <a:bodyPr/>
          <a:lstStyle/>
          <a:p>
            <a:r>
              <a:rPr lang="en-US" dirty="0"/>
              <a:t>This clearly shows the distribution by age, the relationship between age and spending, and how children 12 and younger don’t spend money.</a:t>
            </a:r>
          </a:p>
        </p:txBody>
      </p:sp>
    </p:spTree>
    <p:extLst>
      <p:ext uri="{BB962C8B-B14F-4D97-AF65-F5344CB8AC3E}">
        <p14:creationId xmlns:p14="http://schemas.microsoft.com/office/powerpoint/2010/main" val="6348230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447</TotalTime>
  <Words>1503</Words>
  <Application>Microsoft Office PowerPoint</Application>
  <PresentationFormat>Widescreen</PresentationFormat>
  <Paragraphs>151</Paragraphs>
  <Slides>34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Calibri</vt:lpstr>
      <vt:lpstr>Calibri Light</vt:lpstr>
      <vt:lpstr>Office Theme</vt:lpstr>
      <vt:lpstr>Spaceship Titanic</vt:lpstr>
      <vt:lpstr>Introduction</vt:lpstr>
      <vt:lpstr>Spaceship Titanic Competition</vt:lpstr>
      <vt:lpstr>Goals</vt:lpstr>
      <vt:lpstr>Dataset</vt:lpstr>
      <vt:lpstr>Exploratory Data Analysis</vt:lpstr>
      <vt:lpstr>Real-Time 3d Visualization in Unreal Engine 5</vt:lpstr>
      <vt:lpstr>Correlation Analysis</vt:lpstr>
      <vt:lpstr>Exploration of Spending and Age</vt:lpstr>
      <vt:lpstr>Patterns Found that Allow Manual Imputation of Some Missing Values</vt:lpstr>
      <vt:lpstr>Missing Data Imputation</vt:lpstr>
      <vt:lpstr>Manual Imputation Based on Strong Patterns</vt:lpstr>
      <vt:lpstr>Analysis of Missing Data</vt:lpstr>
      <vt:lpstr>Non-Parametric Missing Value Imputation Using Random Forests</vt:lpstr>
      <vt:lpstr>Feature Engineering</vt:lpstr>
      <vt:lpstr>Basic Column Creation</vt:lpstr>
      <vt:lpstr>Group Columns</vt:lpstr>
      <vt:lpstr>Cabin Columns</vt:lpstr>
      <vt:lpstr>Column Data Type Preparation</vt:lpstr>
      <vt:lpstr>Modeling Methodology</vt:lpstr>
      <vt:lpstr>Modeling Methodology</vt:lpstr>
      <vt:lpstr>Base Models</vt:lpstr>
      <vt:lpstr>Meta Models</vt:lpstr>
      <vt:lpstr>Results</vt:lpstr>
      <vt:lpstr>LASSO Logistic Regression</vt:lpstr>
      <vt:lpstr>Random Forest</vt:lpstr>
      <vt:lpstr>XGBoost</vt:lpstr>
      <vt:lpstr>Meta Model with Probability Predictors</vt:lpstr>
      <vt:lpstr>Meta Model with Boolean Predictors</vt:lpstr>
      <vt:lpstr>Test Set Classification Accuracy</vt:lpstr>
      <vt:lpstr>Discussion</vt:lpstr>
      <vt:lpstr>Model Performance</vt:lpstr>
      <vt:lpstr>Future Extensions</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Spaceship Titanic</dc:title>
  <dc:creator>Jordan Boswell</dc:creator>
  <cp:lastModifiedBy>Jordan Boswell</cp:lastModifiedBy>
  <cp:revision>52</cp:revision>
  <dcterms:created xsi:type="dcterms:W3CDTF">2022-11-12T20:26:51Z</dcterms:created>
  <dcterms:modified xsi:type="dcterms:W3CDTF">2022-11-14T01:15:02Z</dcterms:modified>
</cp:coreProperties>
</file>

<file path=docProps/thumbnail.jpeg>
</file>